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5.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744" r:id="rId5"/>
    <p:sldMasterId id="2147483758" r:id="rId6"/>
    <p:sldMasterId id="2147483773" r:id="rId7"/>
    <p:sldMasterId id="2147483787" r:id="rId8"/>
    <p:sldMasterId id="2147483800" r:id="rId9"/>
  </p:sldMasterIdLst>
  <p:notesMasterIdLst>
    <p:notesMasterId r:id="rId50"/>
  </p:notesMasterIdLst>
  <p:handoutMasterIdLst>
    <p:handoutMasterId r:id="rId51"/>
  </p:handoutMasterIdLst>
  <p:sldIdLst>
    <p:sldId id="4792" r:id="rId10"/>
    <p:sldId id="4567" r:id="rId11"/>
    <p:sldId id="4554" r:id="rId12"/>
    <p:sldId id="4522" r:id="rId13"/>
    <p:sldId id="4776" r:id="rId14"/>
    <p:sldId id="4515" r:id="rId15"/>
    <p:sldId id="4517" r:id="rId16"/>
    <p:sldId id="4518" r:id="rId17"/>
    <p:sldId id="4516" r:id="rId18"/>
    <p:sldId id="4532" r:id="rId19"/>
    <p:sldId id="4519" r:id="rId20"/>
    <p:sldId id="4520" r:id="rId21"/>
    <p:sldId id="4521" r:id="rId22"/>
    <p:sldId id="4794" r:id="rId23"/>
    <p:sldId id="4525" r:id="rId24"/>
    <p:sldId id="4526" r:id="rId25"/>
    <p:sldId id="4527" r:id="rId26"/>
    <p:sldId id="4528" r:id="rId27"/>
    <p:sldId id="4531" r:id="rId28"/>
    <p:sldId id="4789" r:id="rId29"/>
    <p:sldId id="4533" r:id="rId30"/>
    <p:sldId id="4557" r:id="rId31"/>
    <p:sldId id="4558" r:id="rId32"/>
    <p:sldId id="4536" r:id="rId33"/>
    <p:sldId id="4537" r:id="rId34"/>
    <p:sldId id="4538" r:id="rId35"/>
    <p:sldId id="4540" r:id="rId36"/>
    <p:sldId id="4549" r:id="rId37"/>
    <p:sldId id="4559" r:id="rId38"/>
    <p:sldId id="4542" r:id="rId39"/>
    <p:sldId id="4546" r:id="rId40"/>
    <p:sldId id="4543" r:id="rId41"/>
    <p:sldId id="4544" r:id="rId42"/>
    <p:sldId id="4545" r:id="rId43"/>
    <p:sldId id="4547" r:id="rId44"/>
    <p:sldId id="4548" r:id="rId45"/>
    <p:sldId id="4551" r:id="rId46"/>
    <p:sldId id="4795" r:id="rId47"/>
    <p:sldId id="4535" r:id="rId48"/>
    <p:sldId id="4793" r:id="rId49"/>
  </p:sldIdLst>
  <p:sldSz cx="12192000" cy="6858000"/>
  <p:notesSz cx="9220200" cy="6934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798751D-1882-6FBD-68C7-71AF375D5EDC}" name="Rob Winters" initials="RW" userId="S::Rob.Winters@Rebelgroup.com::df39142b-b3db-48a3-bf1a-10c2c95038d7" providerId="AD"/>
  <p188:author id="{FED039BD-1721-6710-66E0-CD611E5ED3CA}" name="Tanim Istiaque" initials="TI" userId="S::tanim.istiaque@gca.org::af8cdb1c-634a-45e5-8d71-48a85b6975d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F9922B"/>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0E57DD-4022-4445-BB44-02F8C5655A28}" v="22" dt="2025-07-21T11:45:13.1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83" autoAdjust="0"/>
    <p:restoredTop sz="80000" autoAdjust="0"/>
  </p:normalViewPr>
  <p:slideViewPr>
    <p:cSldViewPr snapToGrid="0">
      <p:cViewPr varScale="1">
        <p:scale>
          <a:sx n="81" d="100"/>
          <a:sy n="81" d="100"/>
        </p:scale>
        <p:origin x="608"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microsoft.com/office/2018/10/relationships/authors" Target="author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microsoft.com/office/2015/10/relationships/revisionInfo" Target="revisionInfo.xml"/><Relationship Id="rId8" Type="http://schemas.openxmlformats.org/officeDocument/2006/relationships/slideMaster" Target="slideMasters/slideMaster5.xml"/><Relationship Id="rId51" Type="http://schemas.openxmlformats.org/officeDocument/2006/relationships/handoutMaster" Target="handoutMasters/handoutMaster1.xml"/><Relationship Id="rId3" Type="http://schemas.openxmlformats.org/officeDocument/2006/relationships/customXml" Target="../customXml/item3.xml"/></Relationships>
</file>

<file path=ppt/diagrams/_rels/data3.xml.rels><?xml version="1.0" encoding="UTF-8" standalone="yes"?>
<Relationships xmlns="http://schemas.openxmlformats.org/package/2006/relationships"><Relationship Id="rId3" Type="http://schemas.openxmlformats.org/officeDocument/2006/relationships/image" Target="../media/image49.svg"/><Relationship Id="rId2" Type="http://schemas.openxmlformats.org/officeDocument/2006/relationships/image" Target="../media/image48.svg"/><Relationship Id="rId1" Type="http://schemas.openxmlformats.org/officeDocument/2006/relationships/image" Target="../media/image47.svg"/></Relationships>
</file>

<file path=ppt/diagrams/_rels/drawing3.xml.rels><?xml version="1.0" encoding="UTF-8" standalone="yes"?>
<Relationships xmlns="http://schemas.openxmlformats.org/package/2006/relationships"><Relationship Id="rId3" Type="http://schemas.openxmlformats.org/officeDocument/2006/relationships/image" Target="../media/image49.svg"/><Relationship Id="rId2" Type="http://schemas.openxmlformats.org/officeDocument/2006/relationships/image" Target="../media/image48.svg"/><Relationship Id="rId1" Type="http://schemas.openxmlformats.org/officeDocument/2006/relationships/image" Target="../media/image47.sv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106DCFC-ABC2-4A6D-9BA9-F598452AFF1B}" type="doc">
      <dgm:prSet loTypeId="urn:microsoft.com/office/officeart/2005/8/layout/vList3" loCatId="list" qsTypeId="urn:microsoft.com/office/officeart/2005/8/quickstyle/simple1" qsCatId="simple" csTypeId="urn:microsoft.com/office/officeart/2005/8/colors/accent0_3" csCatId="mainScheme" phldr="1"/>
      <dgm:spPr/>
      <dgm:t>
        <a:bodyPr/>
        <a:lstStyle/>
        <a:p>
          <a:endParaRPr lang="en-GB"/>
        </a:p>
      </dgm:t>
    </dgm:pt>
    <dgm:pt modelId="{9283BEDB-4442-4990-97FE-4F27AD01E724}">
      <dgm:prSet phldrT="[Text]" custT="1"/>
      <dgm:spPr>
        <a:solidFill>
          <a:schemeClr val="accent1">
            <a:lumMod val="20000"/>
            <a:lumOff val="80000"/>
          </a:schemeClr>
        </a:solidFill>
        <a:ln>
          <a:solidFill>
            <a:schemeClr val="accent1"/>
          </a:solidFill>
        </a:ln>
      </dgm:spPr>
      <dgm:t>
        <a:bodyPr/>
        <a:lstStyle/>
        <a:p>
          <a:r>
            <a:rPr lang="fr-FR" sz="1800" noProof="0" dirty="0">
              <a:solidFill>
                <a:schemeClr val="tx1"/>
              </a:solidFill>
            </a:rPr>
            <a:t>Inclure les mesures de résilience climatique dans la définition de la disponibilité</a:t>
          </a:r>
        </a:p>
      </dgm:t>
    </dgm:pt>
    <dgm:pt modelId="{1C76F7F3-B5E5-49CE-9AD4-17DFFA2302CE}" type="parTrans" cxnId="{E51984C0-C70A-4378-A6A0-F7D907815762}">
      <dgm:prSet/>
      <dgm:spPr/>
      <dgm:t>
        <a:bodyPr/>
        <a:lstStyle/>
        <a:p>
          <a:endParaRPr lang="en-US" sz="1800">
            <a:solidFill>
              <a:schemeClr val="tx1"/>
            </a:solidFill>
          </a:endParaRPr>
        </a:p>
      </dgm:t>
    </dgm:pt>
    <dgm:pt modelId="{83A8E93A-B834-418F-A855-56702B8A961F}" type="sibTrans" cxnId="{E51984C0-C70A-4378-A6A0-F7D907815762}">
      <dgm:prSet/>
      <dgm:spPr/>
      <dgm:t>
        <a:bodyPr/>
        <a:lstStyle/>
        <a:p>
          <a:endParaRPr lang="en-US" sz="1800">
            <a:solidFill>
              <a:schemeClr val="tx1"/>
            </a:solidFill>
          </a:endParaRPr>
        </a:p>
      </dgm:t>
    </dgm:pt>
    <dgm:pt modelId="{3CE1F1E9-E594-4E1D-9859-EB3198E204E7}">
      <dgm:prSet phldrT="[Text]" custT="1"/>
      <dgm:spPr>
        <a:solidFill>
          <a:schemeClr val="accent1">
            <a:lumMod val="20000"/>
            <a:lumOff val="80000"/>
          </a:schemeClr>
        </a:solidFill>
        <a:ln>
          <a:solidFill>
            <a:schemeClr val="accent1"/>
          </a:solidFill>
        </a:ln>
      </dgm:spPr>
      <dgm:t>
        <a:bodyPr/>
        <a:lstStyle/>
        <a:p>
          <a:r>
            <a:rPr lang="fr-FR" sz="1800" noProof="0" dirty="0">
              <a:solidFill>
                <a:schemeClr val="tx1"/>
              </a:solidFill>
            </a:rPr>
            <a:t>Évaluer les objectifs manqués ou prévoir des déductions au titre de la </a:t>
          </a:r>
        </a:p>
        <a:p>
          <a:r>
            <a:rPr lang="fr-FR" sz="1800" noProof="0" dirty="0">
              <a:solidFill>
                <a:schemeClr val="tx1"/>
              </a:solidFill>
            </a:rPr>
            <a:t>« défaillance de performance »</a:t>
          </a:r>
        </a:p>
      </dgm:t>
    </dgm:pt>
    <dgm:pt modelId="{ACAD758C-B442-4ABE-B59E-489063D4513F}" type="parTrans" cxnId="{8E7E71AB-BE12-4A41-ADB2-681F96A943C2}">
      <dgm:prSet/>
      <dgm:spPr/>
      <dgm:t>
        <a:bodyPr/>
        <a:lstStyle/>
        <a:p>
          <a:endParaRPr lang="en-US" sz="1800">
            <a:solidFill>
              <a:schemeClr val="tx1"/>
            </a:solidFill>
          </a:endParaRPr>
        </a:p>
      </dgm:t>
    </dgm:pt>
    <dgm:pt modelId="{449B51EC-EE4F-4532-84D0-DD784C2E4ABE}" type="sibTrans" cxnId="{8E7E71AB-BE12-4A41-ADB2-681F96A943C2}">
      <dgm:prSet/>
      <dgm:spPr/>
      <dgm:t>
        <a:bodyPr/>
        <a:lstStyle/>
        <a:p>
          <a:endParaRPr lang="en-US" sz="1800">
            <a:solidFill>
              <a:schemeClr val="tx1"/>
            </a:solidFill>
          </a:endParaRPr>
        </a:p>
      </dgm:t>
    </dgm:pt>
    <dgm:pt modelId="{9FDCE8FC-DB8E-40BE-A91F-485EA16C803F}">
      <dgm:prSet phldrT="[Text]" custT="1"/>
      <dgm:spPr>
        <a:solidFill>
          <a:schemeClr val="accent1">
            <a:lumMod val="20000"/>
            <a:lumOff val="80000"/>
          </a:schemeClr>
        </a:solidFill>
        <a:ln>
          <a:solidFill>
            <a:schemeClr val="accent1"/>
          </a:solidFill>
        </a:ln>
      </dgm:spPr>
      <dgm:t>
        <a:bodyPr/>
        <a:lstStyle/>
        <a:p>
          <a:r>
            <a:rPr lang="fr-FR" sz="1800" noProof="0" dirty="0">
              <a:solidFill>
                <a:schemeClr val="tx1"/>
              </a:solidFill>
            </a:rPr>
            <a:t>Évaluer les objectifs manqués ou prévoir des déductions au titre des clauses de défaut et de résiliation</a:t>
          </a:r>
        </a:p>
      </dgm:t>
    </dgm:pt>
    <dgm:pt modelId="{32EDD1FE-B7D5-4329-B19D-AF77DA68AA7A}" type="parTrans" cxnId="{3DF02132-2C58-4ED4-B9ED-B3EA92BF9205}">
      <dgm:prSet/>
      <dgm:spPr/>
      <dgm:t>
        <a:bodyPr/>
        <a:lstStyle/>
        <a:p>
          <a:endParaRPr lang="en-US" sz="1800">
            <a:solidFill>
              <a:schemeClr val="tx1"/>
            </a:solidFill>
          </a:endParaRPr>
        </a:p>
      </dgm:t>
    </dgm:pt>
    <dgm:pt modelId="{FC1D978C-9DAE-41E1-B587-8D3F9CE82E91}" type="sibTrans" cxnId="{3DF02132-2C58-4ED4-B9ED-B3EA92BF9205}">
      <dgm:prSet/>
      <dgm:spPr/>
      <dgm:t>
        <a:bodyPr/>
        <a:lstStyle/>
        <a:p>
          <a:endParaRPr lang="en-US" sz="1800">
            <a:solidFill>
              <a:schemeClr val="tx1"/>
            </a:solidFill>
          </a:endParaRPr>
        </a:p>
      </dgm:t>
    </dgm:pt>
    <dgm:pt modelId="{269CE869-A234-4D38-972E-FEBA0CDA2091}" type="pres">
      <dgm:prSet presAssocID="{7106DCFC-ABC2-4A6D-9BA9-F598452AFF1B}" presName="linearFlow" presStyleCnt="0">
        <dgm:presLayoutVars>
          <dgm:dir/>
          <dgm:resizeHandles val="exact"/>
        </dgm:presLayoutVars>
      </dgm:prSet>
      <dgm:spPr/>
    </dgm:pt>
    <dgm:pt modelId="{C6D0BC82-C680-4A88-8862-E2B001C69E81}" type="pres">
      <dgm:prSet presAssocID="{9283BEDB-4442-4990-97FE-4F27AD01E724}" presName="composite" presStyleCnt="0"/>
      <dgm:spPr/>
    </dgm:pt>
    <dgm:pt modelId="{4674ED68-BDBF-4F6E-903A-85E3F5283C3C}" type="pres">
      <dgm:prSet presAssocID="{9283BEDB-4442-4990-97FE-4F27AD01E724}" presName="imgShp" presStyleLbl="fgImgPlace1" presStyleIdx="0" presStyleCnt="3" custLinFactNeighborX="-3828" custLinFactNeighborY="-17"/>
      <dgm:spPr>
        <a:solidFill>
          <a:schemeClr val="accent1"/>
        </a:solidFill>
      </dgm:spPr>
      <dgm:extLst>
        <a:ext uri="{E40237B7-FDA0-4F09-8148-C483321AD2D9}">
          <dgm14:cNvPr xmlns:dgm14="http://schemas.microsoft.com/office/drawing/2010/diagram" id="0" name="" descr="Badge 1"/>
        </a:ext>
      </dgm:extLst>
    </dgm:pt>
    <dgm:pt modelId="{3C626304-94FD-4454-9B82-37A4FD71AAB3}" type="pres">
      <dgm:prSet presAssocID="{9283BEDB-4442-4990-97FE-4F27AD01E724}" presName="txShp" presStyleLbl="node1" presStyleIdx="0" presStyleCnt="3">
        <dgm:presLayoutVars>
          <dgm:bulletEnabled val="1"/>
        </dgm:presLayoutVars>
      </dgm:prSet>
      <dgm:spPr/>
    </dgm:pt>
    <dgm:pt modelId="{5EFA488C-7469-4C0A-B680-587CC4096E23}" type="pres">
      <dgm:prSet presAssocID="{83A8E93A-B834-418F-A855-56702B8A961F}" presName="spacing" presStyleCnt="0"/>
      <dgm:spPr/>
    </dgm:pt>
    <dgm:pt modelId="{385F00A2-18E5-4C14-9174-3A756B7F4468}" type="pres">
      <dgm:prSet presAssocID="{3CE1F1E9-E594-4E1D-9859-EB3198E204E7}" presName="composite" presStyleCnt="0"/>
      <dgm:spPr/>
    </dgm:pt>
    <dgm:pt modelId="{4ADBC5F4-49AF-4C7A-A86D-C09A3793D0E2}" type="pres">
      <dgm:prSet presAssocID="{3CE1F1E9-E594-4E1D-9859-EB3198E204E7}" presName="imgShp" presStyleLbl="fgImgPlace1" presStyleIdx="1" presStyleCnt="3" custLinFactNeighborX="-6560"/>
      <dgm:spPr>
        <a:solidFill>
          <a:schemeClr val="accent1"/>
        </a:solidFill>
      </dgm:spPr>
      <dgm:extLst>
        <a:ext uri="{E40237B7-FDA0-4F09-8148-C483321AD2D9}">
          <dgm14:cNvPr xmlns:dgm14="http://schemas.microsoft.com/office/drawing/2010/diagram" id="0" name="" descr="Badge"/>
        </a:ext>
      </dgm:extLst>
    </dgm:pt>
    <dgm:pt modelId="{95598CE5-4F0D-4DB4-8CF4-ADF28FD3B410}" type="pres">
      <dgm:prSet presAssocID="{3CE1F1E9-E594-4E1D-9859-EB3198E204E7}" presName="txShp" presStyleLbl="node1" presStyleIdx="1" presStyleCnt="3" custScaleY="146850">
        <dgm:presLayoutVars>
          <dgm:bulletEnabled val="1"/>
        </dgm:presLayoutVars>
      </dgm:prSet>
      <dgm:spPr/>
    </dgm:pt>
    <dgm:pt modelId="{C1F49B22-EE39-4295-B66F-54DB12BFAABB}" type="pres">
      <dgm:prSet presAssocID="{449B51EC-EE4F-4532-84D0-DD784C2E4ABE}" presName="spacing" presStyleCnt="0"/>
      <dgm:spPr/>
    </dgm:pt>
    <dgm:pt modelId="{20A14A5C-1AE4-4A33-BABA-7931ADD17A79}" type="pres">
      <dgm:prSet presAssocID="{9FDCE8FC-DB8E-40BE-A91F-485EA16C803F}" presName="composite" presStyleCnt="0"/>
      <dgm:spPr/>
    </dgm:pt>
    <dgm:pt modelId="{E9DC304D-9153-47C7-854A-1AEBC00A1657}" type="pres">
      <dgm:prSet presAssocID="{9FDCE8FC-DB8E-40BE-A91F-485EA16C803F}" presName="imgShp" presStyleLbl="fgImgPlace1" presStyleIdx="2" presStyleCnt="3" custLinFactNeighborX="-4920"/>
      <dgm:spPr>
        <a:solidFill>
          <a:schemeClr val="accent1"/>
        </a:solidFill>
      </dgm:spPr>
      <dgm:extLst>
        <a:ext uri="{E40237B7-FDA0-4F09-8148-C483321AD2D9}">
          <dgm14:cNvPr xmlns:dgm14="http://schemas.microsoft.com/office/drawing/2010/diagram" id="0" name="" descr="Badge 3"/>
        </a:ext>
      </dgm:extLst>
    </dgm:pt>
    <dgm:pt modelId="{9CE730C6-9127-4EA3-9360-E3ECFBC8BED7}" type="pres">
      <dgm:prSet presAssocID="{9FDCE8FC-DB8E-40BE-A91F-485EA16C803F}" presName="txShp" presStyleLbl="node1" presStyleIdx="2" presStyleCnt="3" custScaleY="150059">
        <dgm:presLayoutVars>
          <dgm:bulletEnabled val="1"/>
        </dgm:presLayoutVars>
      </dgm:prSet>
      <dgm:spPr/>
    </dgm:pt>
  </dgm:ptLst>
  <dgm:cxnLst>
    <dgm:cxn modelId="{5B97D22C-89E9-401A-812A-2358DED06817}" type="presOf" srcId="{7106DCFC-ABC2-4A6D-9BA9-F598452AFF1B}" destId="{269CE869-A234-4D38-972E-FEBA0CDA2091}" srcOrd="0" destOrd="0" presId="urn:microsoft.com/office/officeart/2005/8/layout/vList3"/>
    <dgm:cxn modelId="{3DF02132-2C58-4ED4-B9ED-B3EA92BF9205}" srcId="{7106DCFC-ABC2-4A6D-9BA9-F598452AFF1B}" destId="{9FDCE8FC-DB8E-40BE-A91F-485EA16C803F}" srcOrd="2" destOrd="0" parTransId="{32EDD1FE-B7D5-4329-B19D-AF77DA68AA7A}" sibTransId="{FC1D978C-9DAE-41E1-B587-8D3F9CE82E91}"/>
    <dgm:cxn modelId="{92707575-936B-4BED-A042-BE8F1DDD3577}" type="presOf" srcId="{3CE1F1E9-E594-4E1D-9859-EB3198E204E7}" destId="{95598CE5-4F0D-4DB4-8CF4-ADF28FD3B410}" srcOrd="0" destOrd="0" presId="urn:microsoft.com/office/officeart/2005/8/layout/vList3"/>
    <dgm:cxn modelId="{0C88BD8C-0DA2-4B9A-AC1D-4FCE59B5AFF3}" type="presOf" srcId="{9283BEDB-4442-4990-97FE-4F27AD01E724}" destId="{3C626304-94FD-4454-9B82-37A4FD71AAB3}" srcOrd="0" destOrd="0" presId="urn:microsoft.com/office/officeart/2005/8/layout/vList3"/>
    <dgm:cxn modelId="{8E7E71AB-BE12-4A41-ADB2-681F96A943C2}" srcId="{7106DCFC-ABC2-4A6D-9BA9-F598452AFF1B}" destId="{3CE1F1E9-E594-4E1D-9859-EB3198E204E7}" srcOrd="1" destOrd="0" parTransId="{ACAD758C-B442-4ABE-B59E-489063D4513F}" sibTransId="{449B51EC-EE4F-4532-84D0-DD784C2E4ABE}"/>
    <dgm:cxn modelId="{E51984C0-C70A-4378-A6A0-F7D907815762}" srcId="{7106DCFC-ABC2-4A6D-9BA9-F598452AFF1B}" destId="{9283BEDB-4442-4990-97FE-4F27AD01E724}" srcOrd="0" destOrd="0" parTransId="{1C76F7F3-B5E5-49CE-9AD4-17DFFA2302CE}" sibTransId="{83A8E93A-B834-418F-A855-56702B8A961F}"/>
    <dgm:cxn modelId="{ED6612F8-D61E-4FC4-A1AF-654D1974C688}" type="presOf" srcId="{9FDCE8FC-DB8E-40BE-A91F-485EA16C803F}" destId="{9CE730C6-9127-4EA3-9360-E3ECFBC8BED7}" srcOrd="0" destOrd="0" presId="urn:microsoft.com/office/officeart/2005/8/layout/vList3"/>
    <dgm:cxn modelId="{A38BA5A6-3C1A-435C-BA23-76EBB976A576}" type="presParOf" srcId="{269CE869-A234-4D38-972E-FEBA0CDA2091}" destId="{C6D0BC82-C680-4A88-8862-E2B001C69E81}" srcOrd="0" destOrd="0" presId="urn:microsoft.com/office/officeart/2005/8/layout/vList3"/>
    <dgm:cxn modelId="{65E500D3-057B-4FA2-94E1-3A5799B62000}" type="presParOf" srcId="{C6D0BC82-C680-4A88-8862-E2B001C69E81}" destId="{4674ED68-BDBF-4F6E-903A-85E3F5283C3C}" srcOrd="0" destOrd="0" presId="urn:microsoft.com/office/officeart/2005/8/layout/vList3"/>
    <dgm:cxn modelId="{370EC254-3443-4275-9BC7-46DC25C2C702}" type="presParOf" srcId="{C6D0BC82-C680-4A88-8862-E2B001C69E81}" destId="{3C626304-94FD-4454-9B82-37A4FD71AAB3}" srcOrd="1" destOrd="0" presId="urn:microsoft.com/office/officeart/2005/8/layout/vList3"/>
    <dgm:cxn modelId="{CEE53DBB-07A1-44C5-A79A-05AB1F2B6E20}" type="presParOf" srcId="{269CE869-A234-4D38-972E-FEBA0CDA2091}" destId="{5EFA488C-7469-4C0A-B680-587CC4096E23}" srcOrd="1" destOrd="0" presId="urn:microsoft.com/office/officeart/2005/8/layout/vList3"/>
    <dgm:cxn modelId="{D73EF70B-F374-482C-B031-F8E7CF17B7FF}" type="presParOf" srcId="{269CE869-A234-4D38-972E-FEBA0CDA2091}" destId="{385F00A2-18E5-4C14-9174-3A756B7F4468}" srcOrd="2" destOrd="0" presId="urn:microsoft.com/office/officeart/2005/8/layout/vList3"/>
    <dgm:cxn modelId="{74FDCE13-8C6F-498C-866D-56C893B1FC55}" type="presParOf" srcId="{385F00A2-18E5-4C14-9174-3A756B7F4468}" destId="{4ADBC5F4-49AF-4C7A-A86D-C09A3793D0E2}" srcOrd="0" destOrd="0" presId="urn:microsoft.com/office/officeart/2005/8/layout/vList3"/>
    <dgm:cxn modelId="{011C477A-6AB3-4EEE-B705-3EF5FFDEEE57}" type="presParOf" srcId="{385F00A2-18E5-4C14-9174-3A756B7F4468}" destId="{95598CE5-4F0D-4DB4-8CF4-ADF28FD3B410}" srcOrd="1" destOrd="0" presId="urn:microsoft.com/office/officeart/2005/8/layout/vList3"/>
    <dgm:cxn modelId="{E6F385B3-7522-4DC2-9758-B9839ACB96BF}" type="presParOf" srcId="{269CE869-A234-4D38-972E-FEBA0CDA2091}" destId="{C1F49B22-EE39-4295-B66F-54DB12BFAABB}" srcOrd="3" destOrd="0" presId="urn:microsoft.com/office/officeart/2005/8/layout/vList3"/>
    <dgm:cxn modelId="{92566F18-8CAB-4751-995A-9FD6FF4704B5}" type="presParOf" srcId="{269CE869-A234-4D38-972E-FEBA0CDA2091}" destId="{20A14A5C-1AE4-4A33-BABA-7931ADD17A79}" srcOrd="4" destOrd="0" presId="urn:microsoft.com/office/officeart/2005/8/layout/vList3"/>
    <dgm:cxn modelId="{E03278F6-9E0C-4801-8427-F44748C46355}" type="presParOf" srcId="{20A14A5C-1AE4-4A33-BABA-7931ADD17A79}" destId="{E9DC304D-9153-47C7-854A-1AEBC00A1657}" srcOrd="0" destOrd="0" presId="urn:microsoft.com/office/officeart/2005/8/layout/vList3"/>
    <dgm:cxn modelId="{8E5DF06F-9EE2-4307-8C5F-4407E79D6102}" type="presParOf" srcId="{20A14A5C-1AE4-4A33-BABA-7931ADD17A79}" destId="{9CE730C6-9127-4EA3-9360-E3ECFBC8BED7}" srcOrd="1" destOrd="0" presId="urn:microsoft.com/office/officeart/2005/8/layout/vList3"/>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849E4F3-7AF0-4A1B-AD94-7ADF7E614239}" type="doc">
      <dgm:prSet loTypeId="urn:microsoft.com/office/officeart/2005/8/layout/chevron1" loCatId="process" qsTypeId="urn:microsoft.com/office/officeart/2005/8/quickstyle/simple1" qsCatId="simple" csTypeId="urn:microsoft.com/office/officeart/2005/8/colors/accent1_2" csCatId="accent1" phldr="1"/>
      <dgm:spPr/>
    </dgm:pt>
    <dgm:pt modelId="{88074BFF-7B3D-4CC0-8172-69A7AC904369}">
      <dgm:prSet phldrT="[Text]" custT="1"/>
      <dgm:spPr/>
      <dgm:t>
        <a:bodyPr/>
        <a:lstStyle/>
        <a:p>
          <a:r>
            <a:rPr lang="fr-FR" sz="1800" b="1" noProof="0" dirty="0"/>
            <a:t>RÉDACTION DU CONTRAT PPP</a:t>
          </a:r>
        </a:p>
      </dgm:t>
    </dgm:pt>
    <dgm:pt modelId="{9E50A515-ECCF-49C7-9886-61B4C2B3F0FD}" type="parTrans" cxnId="{4287BF7A-72E1-4344-A61B-33A9FC759BA7}">
      <dgm:prSet/>
      <dgm:spPr/>
      <dgm:t>
        <a:bodyPr/>
        <a:lstStyle/>
        <a:p>
          <a:endParaRPr lang="en-US"/>
        </a:p>
      </dgm:t>
    </dgm:pt>
    <dgm:pt modelId="{FD72CC8C-5CAB-45C8-8AC1-8B090B7A870B}" type="sibTrans" cxnId="{4287BF7A-72E1-4344-A61B-33A9FC759BA7}">
      <dgm:prSet/>
      <dgm:spPr/>
      <dgm:t>
        <a:bodyPr/>
        <a:lstStyle/>
        <a:p>
          <a:endParaRPr lang="en-US"/>
        </a:p>
      </dgm:t>
    </dgm:pt>
    <dgm:pt modelId="{42B854B1-B56B-4764-8282-05D183F4FC99}">
      <dgm:prSet phldrT="[Text]" custT="1"/>
      <dgm:spPr/>
      <dgm:t>
        <a:bodyPr/>
        <a:lstStyle/>
        <a:p>
          <a:r>
            <a:rPr lang="fr-FR" sz="1800" b="1" noProof="0" dirty="0"/>
            <a:t>GESTION DU CONTRAT PPP</a:t>
          </a:r>
        </a:p>
      </dgm:t>
    </dgm:pt>
    <dgm:pt modelId="{03285708-F250-4076-8EF9-4AC852F0781D}" type="parTrans" cxnId="{C522CF4A-4FE9-432C-9155-260505DE9CDE}">
      <dgm:prSet/>
      <dgm:spPr/>
      <dgm:t>
        <a:bodyPr/>
        <a:lstStyle/>
        <a:p>
          <a:endParaRPr lang="en-US"/>
        </a:p>
      </dgm:t>
    </dgm:pt>
    <dgm:pt modelId="{19AD52BC-3BCB-4C80-A4DF-7041F996F8D2}" type="sibTrans" cxnId="{C522CF4A-4FE9-432C-9155-260505DE9CDE}">
      <dgm:prSet/>
      <dgm:spPr/>
      <dgm:t>
        <a:bodyPr/>
        <a:lstStyle/>
        <a:p>
          <a:endParaRPr lang="en-US"/>
        </a:p>
      </dgm:t>
    </dgm:pt>
    <dgm:pt modelId="{9B9231F6-59DB-44A9-86EC-55893E5D0E53}" type="pres">
      <dgm:prSet presAssocID="{0849E4F3-7AF0-4A1B-AD94-7ADF7E614239}" presName="Name0" presStyleCnt="0">
        <dgm:presLayoutVars>
          <dgm:dir/>
          <dgm:animLvl val="lvl"/>
          <dgm:resizeHandles val="exact"/>
        </dgm:presLayoutVars>
      </dgm:prSet>
      <dgm:spPr/>
    </dgm:pt>
    <dgm:pt modelId="{6F2D9D9F-3864-46CD-A7F5-412FE47BDCA0}" type="pres">
      <dgm:prSet presAssocID="{88074BFF-7B3D-4CC0-8172-69A7AC904369}" presName="parTxOnly" presStyleLbl="node1" presStyleIdx="0" presStyleCnt="2">
        <dgm:presLayoutVars>
          <dgm:chMax val="0"/>
          <dgm:chPref val="0"/>
          <dgm:bulletEnabled val="1"/>
        </dgm:presLayoutVars>
      </dgm:prSet>
      <dgm:spPr/>
    </dgm:pt>
    <dgm:pt modelId="{D2FEE906-7230-422E-9A5B-EDDE29CFC7B6}" type="pres">
      <dgm:prSet presAssocID="{FD72CC8C-5CAB-45C8-8AC1-8B090B7A870B}" presName="parTxOnlySpace" presStyleCnt="0"/>
      <dgm:spPr/>
    </dgm:pt>
    <dgm:pt modelId="{B721686B-0B0B-4E7B-B2AC-7CF0B32DF05A}" type="pres">
      <dgm:prSet presAssocID="{42B854B1-B56B-4764-8282-05D183F4FC99}" presName="parTxOnly" presStyleLbl="node1" presStyleIdx="1" presStyleCnt="2">
        <dgm:presLayoutVars>
          <dgm:chMax val="0"/>
          <dgm:chPref val="0"/>
          <dgm:bulletEnabled val="1"/>
        </dgm:presLayoutVars>
      </dgm:prSet>
      <dgm:spPr/>
    </dgm:pt>
  </dgm:ptLst>
  <dgm:cxnLst>
    <dgm:cxn modelId="{0A902905-BD6A-41A8-81D1-70A0168DE5E7}" type="presOf" srcId="{88074BFF-7B3D-4CC0-8172-69A7AC904369}" destId="{6F2D9D9F-3864-46CD-A7F5-412FE47BDCA0}" srcOrd="0" destOrd="0" presId="urn:microsoft.com/office/officeart/2005/8/layout/chevron1"/>
    <dgm:cxn modelId="{0225F609-8C8D-4A06-88CE-EBCC322EFCC4}" type="presOf" srcId="{42B854B1-B56B-4764-8282-05D183F4FC99}" destId="{B721686B-0B0B-4E7B-B2AC-7CF0B32DF05A}" srcOrd="0" destOrd="0" presId="urn:microsoft.com/office/officeart/2005/8/layout/chevron1"/>
    <dgm:cxn modelId="{C522CF4A-4FE9-432C-9155-260505DE9CDE}" srcId="{0849E4F3-7AF0-4A1B-AD94-7ADF7E614239}" destId="{42B854B1-B56B-4764-8282-05D183F4FC99}" srcOrd="1" destOrd="0" parTransId="{03285708-F250-4076-8EF9-4AC852F0781D}" sibTransId="{19AD52BC-3BCB-4C80-A4DF-7041F996F8D2}"/>
    <dgm:cxn modelId="{4287BF7A-72E1-4344-A61B-33A9FC759BA7}" srcId="{0849E4F3-7AF0-4A1B-AD94-7ADF7E614239}" destId="{88074BFF-7B3D-4CC0-8172-69A7AC904369}" srcOrd="0" destOrd="0" parTransId="{9E50A515-ECCF-49C7-9886-61B4C2B3F0FD}" sibTransId="{FD72CC8C-5CAB-45C8-8AC1-8B090B7A870B}"/>
    <dgm:cxn modelId="{16EF72BD-DEBF-4572-B185-75DE0233E4EE}" type="presOf" srcId="{0849E4F3-7AF0-4A1B-AD94-7ADF7E614239}" destId="{9B9231F6-59DB-44A9-86EC-55893E5D0E53}" srcOrd="0" destOrd="0" presId="urn:microsoft.com/office/officeart/2005/8/layout/chevron1"/>
    <dgm:cxn modelId="{4C2A474C-1A92-4071-8509-09322EB4B0CD}" type="presParOf" srcId="{9B9231F6-59DB-44A9-86EC-55893E5D0E53}" destId="{6F2D9D9F-3864-46CD-A7F5-412FE47BDCA0}" srcOrd="0" destOrd="0" presId="urn:microsoft.com/office/officeart/2005/8/layout/chevron1"/>
    <dgm:cxn modelId="{68E6FC6C-3569-4312-A47D-23AF101B934F}" type="presParOf" srcId="{9B9231F6-59DB-44A9-86EC-55893E5D0E53}" destId="{D2FEE906-7230-422E-9A5B-EDDE29CFC7B6}" srcOrd="1" destOrd="0" presId="urn:microsoft.com/office/officeart/2005/8/layout/chevron1"/>
    <dgm:cxn modelId="{FB9AB7A4-180C-459B-89BE-A220231FA209}" type="presParOf" srcId="{9B9231F6-59DB-44A9-86EC-55893E5D0E53}" destId="{B721686B-0B0B-4E7B-B2AC-7CF0B32DF05A}" srcOrd="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50E487-156B-4FA3-97E9-63CD4838A2B2}" type="doc">
      <dgm:prSet loTypeId="urn:microsoft.com/office/officeart/2005/8/layout/bList2" loCatId="list" qsTypeId="urn:microsoft.com/office/officeart/2005/8/quickstyle/simple1" qsCatId="simple" csTypeId="urn:microsoft.com/office/officeart/2005/8/colors/accent1_2" csCatId="accent1" phldr="1"/>
      <dgm:spPr/>
      <dgm:t>
        <a:bodyPr/>
        <a:lstStyle/>
        <a:p>
          <a:endParaRPr lang="en-GB"/>
        </a:p>
      </dgm:t>
    </dgm:pt>
    <dgm:pt modelId="{2B57F600-E37C-4E19-80C8-6E3BF8C2ED7A}">
      <dgm:prSet phldrT="[Text]"/>
      <dgm:spPr/>
      <dgm:t>
        <a:bodyPr/>
        <a:lstStyle/>
        <a:p>
          <a:r>
            <a:rPr lang="fr-FR" b="1" noProof="0" dirty="0"/>
            <a:t>Événements indemnisables</a:t>
          </a:r>
        </a:p>
      </dgm:t>
    </dgm:pt>
    <dgm:pt modelId="{54D3E56A-2E2F-435B-9D87-4CE033C1187B}" type="parTrans" cxnId="{20B4E344-B453-4CE8-8062-58EBBD3E9CA5}">
      <dgm:prSet/>
      <dgm:spPr/>
      <dgm:t>
        <a:bodyPr/>
        <a:lstStyle/>
        <a:p>
          <a:endParaRPr lang="en-US"/>
        </a:p>
      </dgm:t>
    </dgm:pt>
    <dgm:pt modelId="{123868C3-4962-41DA-BAA3-A1A791D129C5}" type="sibTrans" cxnId="{20B4E344-B453-4CE8-8062-58EBBD3E9CA5}">
      <dgm:prSet/>
      <dgm:spPr/>
      <dgm:t>
        <a:bodyPr/>
        <a:lstStyle/>
        <a:p>
          <a:endParaRPr lang="en-US"/>
        </a:p>
      </dgm:t>
    </dgm:pt>
    <dgm:pt modelId="{79A8E5E0-E3AB-48B2-99BD-E0DF1DAEF8FD}">
      <dgm:prSet phldrT="[Text]"/>
      <dgm:spPr/>
      <dgm:t>
        <a:bodyPr/>
        <a:lstStyle/>
        <a:p>
          <a:r>
            <a:rPr lang="fr-FR" b="1" noProof="0" dirty="0"/>
            <a:t>Événements donnant droit à un délai</a:t>
          </a:r>
        </a:p>
      </dgm:t>
    </dgm:pt>
    <dgm:pt modelId="{E839F7DF-0871-4389-ABEC-642D9505B0E5}" type="parTrans" cxnId="{B2DD41E1-EC77-4E06-B8CF-F7A23011C10A}">
      <dgm:prSet/>
      <dgm:spPr/>
      <dgm:t>
        <a:bodyPr/>
        <a:lstStyle/>
        <a:p>
          <a:endParaRPr lang="en-US"/>
        </a:p>
      </dgm:t>
    </dgm:pt>
    <dgm:pt modelId="{39272F93-A403-4981-81EA-0A71FCA96FD8}" type="sibTrans" cxnId="{B2DD41E1-EC77-4E06-B8CF-F7A23011C10A}">
      <dgm:prSet/>
      <dgm:spPr/>
      <dgm:t>
        <a:bodyPr/>
        <a:lstStyle/>
        <a:p>
          <a:endParaRPr lang="en-US"/>
        </a:p>
      </dgm:t>
    </dgm:pt>
    <dgm:pt modelId="{E5B97160-2961-42DB-AE0E-8B2DA9621B54}">
      <dgm:prSet phldrT="[Text]"/>
      <dgm:spPr/>
      <dgm:t>
        <a:bodyPr/>
        <a:lstStyle/>
        <a:p>
          <a:r>
            <a:rPr lang="fr-FR" b="1" noProof="0" dirty="0"/>
            <a:t>Événements de force majeure</a:t>
          </a:r>
        </a:p>
      </dgm:t>
    </dgm:pt>
    <dgm:pt modelId="{52C0ABC8-8D30-4C36-B55D-988994F2C32E}" type="parTrans" cxnId="{F7AF8D69-8FC5-445F-87BF-7799AF3C7B42}">
      <dgm:prSet/>
      <dgm:spPr/>
      <dgm:t>
        <a:bodyPr/>
        <a:lstStyle/>
        <a:p>
          <a:endParaRPr lang="en-US"/>
        </a:p>
      </dgm:t>
    </dgm:pt>
    <dgm:pt modelId="{11BE88D9-EB02-4097-945D-EFD80A22A5F0}" type="sibTrans" cxnId="{F7AF8D69-8FC5-445F-87BF-7799AF3C7B42}">
      <dgm:prSet/>
      <dgm:spPr/>
      <dgm:t>
        <a:bodyPr/>
        <a:lstStyle/>
        <a:p>
          <a:endParaRPr lang="en-US"/>
        </a:p>
      </dgm:t>
    </dgm:pt>
    <dgm:pt modelId="{E0A643E5-5E13-44DC-A1EE-7CCA0D5CE037}">
      <dgm:prSet/>
      <dgm:spPr/>
      <dgm:t>
        <a:bodyPr/>
        <a:lstStyle/>
        <a:p>
          <a:pPr rtl="0">
            <a:lnSpc>
              <a:spcPct val="100000"/>
            </a:lnSpc>
            <a:buClr>
              <a:srgbClr val="0070C0"/>
            </a:buClr>
            <a:buFont typeface="Courier New" panose="02070309020205020404" pitchFamily="49" charset="0"/>
            <a:buChar char="o"/>
          </a:pPr>
          <a:r>
            <a:rPr lang="fr-FR" noProof="0" dirty="0">
              <a:latin typeface="Roboto" panose="020B0604020202020204"/>
            </a:rPr>
            <a:t>L’autorité contractante assume le risque.</a:t>
          </a:r>
          <a:endParaRPr lang="fr-FR" noProof="0" dirty="0"/>
        </a:p>
      </dgm:t>
    </dgm:pt>
    <dgm:pt modelId="{41F3825A-406B-4F51-95BC-ED43941707D1}" type="parTrans" cxnId="{68EE5279-54E4-49A3-B83A-CCD9AAD1268A}">
      <dgm:prSet/>
      <dgm:spPr/>
      <dgm:t>
        <a:bodyPr/>
        <a:lstStyle/>
        <a:p>
          <a:endParaRPr lang="en-US"/>
        </a:p>
      </dgm:t>
    </dgm:pt>
    <dgm:pt modelId="{F52BF6A8-A155-46F5-8CEC-4E8AD565EF13}" type="sibTrans" cxnId="{68EE5279-54E4-49A3-B83A-CCD9AAD1268A}">
      <dgm:prSet/>
      <dgm:spPr/>
      <dgm:t>
        <a:bodyPr/>
        <a:lstStyle/>
        <a:p>
          <a:endParaRPr lang="en-US"/>
        </a:p>
      </dgm:t>
    </dgm:pt>
    <dgm:pt modelId="{41EDA47C-2FA6-4A7E-9BAB-A2849DE24D40}">
      <dgm:prSet/>
      <dgm:spPr/>
      <dgm:t>
        <a:bodyPr/>
        <a:lstStyle/>
        <a:p>
          <a:pPr rtl="0">
            <a:lnSpc>
              <a:spcPct val="100000"/>
            </a:lnSpc>
            <a:buClr>
              <a:srgbClr val="0070C0"/>
            </a:buClr>
            <a:buFont typeface="Courier New" panose="02070309020205020404" pitchFamily="49" charset="0"/>
            <a:buChar char="o"/>
          </a:pPr>
          <a:r>
            <a:rPr lang="fr-FR" noProof="0" dirty="0">
              <a:latin typeface="Roboto" panose="020B0604020202020204"/>
            </a:rPr>
            <a:t>L’autorité indemnise ou accorde un allégement contractuel afin que le développeur ne soit ni avantagé ni désavantagé.</a:t>
          </a:r>
          <a:endParaRPr lang="fr-FR" noProof="0" dirty="0"/>
        </a:p>
      </dgm:t>
    </dgm:pt>
    <dgm:pt modelId="{35490F80-7D18-4B04-AD3A-707A0014E8D9}" type="parTrans" cxnId="{142E8DCA-4A16-490C-83B7-A0202DFB425D}">
      <dgm:prSet/>
      <dgm:spPr/>
      <dgm:t>
        <a:bodyPr/>
        <a:lstStyle/>
        <a:p>
          <a:endParaRPr lang="en-US"/>
        </a:p>
      </dgm:t>
    </dgm:pt>
    <dgm:pt modelId="{D5BB3C25-C559-457B-B42C-3E4683C92616}" type="sibTrans" cxnId="{142E8DCA-4A16-490C-83B7-A0202DFB425D}">
      <dgm:prSet/>
      <dgm:spPr/>
      <dgm:t>
        <a:bodyPr/>
        <a:lstStyle/>
        <a:p>
          <a:endParaRPr lang="en-US"/>
        </a:p>
      </dgm:t>
    </dgm:pt>
    <dgm:pt modelId="{C671FFFA-C4DB-4B06-B899-732C424A13F2}">
      <dgm:prSet/>
      <dgm:spPr/>
      <dgm:t>
        <a:bodyPr/>
        <a:lstStyle/>
        <a:p>
          <a:pPr>
            <a:lnSpc>
              <a:spcPct val="100000"/>
            </a:lnSpc>
            <a:buClr>
              <a:srgbClr val="0070C0"/>
            </a:buClr>
            <a:buFont typeface="Courier New" panose="02070309020205020404" pitchFamily="49" charset="0"/>
            <a:buChar char="o"/>
          </a:pPr>
          <a:r>
            <a:rPr lang="fr-FR" noProof="0" dirty="0"/>
            <a:t>Le développeur assume le risque mais bénéficie d’un allègement concernant les conséquences qui en résultent.</a:t>
          </a:r>
        </a:p>
      </dgm:t>
    </dgm:pt>
    <dgm:pt modelId="{55DA94D9-8E6A-4063-8564-11FDA1075AF8}" type="parTrans" cxnId="{5344FD5D-105F-419F-810F-C838F6EC591E}">
      <dgm:prSet/>
      <dgm:spPr/>
      <dgm:t>
        <a:bodyPr/>
        <a:lstStyle/>
        <a:p>
          <a:endParaRPr lang="en-US"/>
        </a:p>
      </dgm:t>
    </dgm:pt>
    <dgm:pt modelId="{DB3D8B61-A9D8-4C2C-A970-6B1A09CF75F8}" type="sibTrans" cxnId="{5344FD5D-105F-419F-810F-C838F6EC591E}">
      <dgm:prSet/>
      <dgm:spPr/>
      <dgm:t>
        <a:bodyPr/>
        <a:lstStyle/>
        <a:p>
          <a:endParaRPr lang="en-US"/>
        </a:p>
      </dgm:t>
    </dgm:pt>
    <dgm:pt modelId="{49C11290-9FEC-4B02-8E7B-ADA00D4DC4FF}">
      <dgm:prSet/>
      <dgm:spPr/>
      <dgm:t>
        <a:bodyPr/>
        <a:lstStyle/>
        <a:p>
          <a:pPr>
            <a:lnSpc>
              <a:spcPct val="100000"/>
            </a:lnSpc>
            <a:buClr>
              <a:srgbClr val="0070C0"/>
            </a:buClr>
            <a:buFont typeface="Courier New" panose="02070309020205020404" pitchFamily="49" charset="0"/>
            <a:buChar char="o"/>
          </a:pPr>
          <a:r>
            <a:rPr lang="fr-FR" noProof="0" dirty="0"/>
            <a:t>Hors du contrôle des deux parties.</a:t>
          </a:r>
        </a:p>
      </dgm:t>
    </dgm:pt>
    <dgm:pt modelId="{E3D3989E-FB73-4244-A3AD-DAE704F545D3}" type="parTrans" cxnId="{F71A9C4B-95A7-4676-B4B0-D45684960974}">
      <dgm:prSet/>
      <dgm:spPr/>
      <dgm:t>
        <a:bodyPr/>
        <a:lstStyle/>
        <a:p>
          <a:endParaRPr lang="en-US"/>
        </a:p>
      </dgm:t>
    </dgm:pt>
    <dgm:pt modelId="{10F790DB-8D53-4FB9-9C5E-63210F750685}" type="sibTrans" cxnId="{F71A9C4B-95A7-4676-B4B0-D45684960974}">
      <dgm:prSet/>
      <dgm:spPr/>
      <dgm:t>
        <a:bodyPr/>
        <a:lstStyle/>
        <a:p>
          <a:endParaRPr lang="en-US"/>
        </a:p>
      </dgm:t>
    </dgm:pt>
    <dgm:pt modelId="{A7D51BAC-D23E-4EB7-8D52-BE2863F8EFAD}">
      <dgm:prSet/>
      <dgm:spPr/>
      <dgm:t>
        <a:bodyPr/>
        <a:lstStyle/>
        <a:p>
          <a:pPr>
            <a:lnSpc>
              <a:spcPct val="100000"/>
            </a:lnSpc>
            <a:buClr>
              <a:srgbClr val="0070C0"/>
            </a:buClr>
            <a:buFont typeface="Courier New" panose="02070309020205020404" pitchFamily="49" charset="0"/>
            <a:buChar char="o"/>
          </a:pPr>
          <a:r>
            <a:rPr lang="fr-FR" noProof="0" dirty="0"/>
            <a:t>Empêchent une partie ou la totalité des obligations d’une partie d’être exécutées.</a:t>
          </a:r>
        </a:p>
      </dgm:t>
    </dgm:pt>
    <dgm:pt modelId="{1924CF05-A28C-4D42-AB21-AC33132FE141}" type="parTrans" cxnId="{A20B3AA8-DCE9-49F9-89A4-7A398C33FB9A}">
      <dgm:prSet/>
      <dgm:spPr/>
      <dgm:t>
        <a:bodyPr/>
        <a:lstStyle/>
        <a:p>
          <a:endParaRPr lang="en-US"/>
        </a:p>
      </dgm:t>
    </dgm:pt>
    <dgm:pt modelId="{EA181545-3790-4770-933D-785163BAD4CC}" type="sibTrans" cxnId="{A20B3AA8-DCE9-49F9-89A4-7A398C33FB9A}">
      <dgm:prSet/>
      <dgm:spPr/>
      <dgm:t>
        <a:bodyPr/>
        <a:lstStyle/>
        <a:p>
          <a:endParaRPr lang="en-US"/>
        </a:p>
      </dgm:t>
    </dgm:pt>
    <dgm:pt modelId="{3B73EF6A-C63B-4E6F-8EFE-65DB1CCE5B04}">
      <dgm:prSet/>
      <dgm:spPr/>
      <dgm:t>
        <a:bodyPr/>
        <a:lstStyle/>
        <a:p>
          <a:pPr>
            <a:lnSpc>
              <a:spcPct val="100000"/>
            </a:lnSpc>
            <a:buClr>
              <a:srgbClr val="0070C0"/>
            </a:buClr>
            <a:buFont typeface="Courier New" panose="02070309020205020404" pitchFamily="49" charset="0"/>
            <a:buChar char="o"/>
          </a:pPr>
          <a:r>
            <a:rPr lang="fr-FR" noProof="0" dirty="0"/>
            <a:t>Événements généralement non assurables et catastrophiques.</a:t>
          </a:r>
        </a:p>
      </dgm:t>
    </dgm:pt>
    <dgm:pt modelId="{7B773C07-98A4-44B0-AF70-936C09F29EA4}" type="parTrans" cxnId="{364A29B7-BBDE-4F1E-947A-ED5310EB727A}">
      <dgm:prSet/>
      <dgm:spPr/>
      <dgm:t>
        <a:bodyPr/>
        <a:lstStyle/>
        <a:p>
          <a:endParaRPr lang="en-US"/>
        </a:p>
      </dgm:t>
    </dgm:pt>
    <dgm:pt modelId="{8DB34CD3-BFC1-4749-B619-22B6AE0F1809}" type="sibTrans" cxnId="{364A29B7-BBDE-4F1E-947A-ED5310EB727A}">
      <dgm:prSet/>
      <dgm:spPr/>
      <dgm:t>
        <a:bodyPr/>
        <a:lstStyle/>
        <a:p>
          <a:endParaRPr lang="en-US"/>
        </a:p>
      </dgm:t>
    </dgm:pt>
    <dgm:pt modelId="{E1DC6FD5-590B-4B62-93F2-E5CC2FCA31F1}" type="pres">
      <dgm:prSet presAssocID="{5E50E487-156B-4FA3-97E9-63CD4838A2B2}" presName="diagram" presStyleCnt="0">
        <dgm:presLayoutVars>
          <dgm:dir/>
          <dgm:animLvl val="lvl"/>
          <dgm:resizeHandles val="exact"/>
        </dgm:presLayoutVars>
      </dgm:prSet>
      <dgm:spPr/>
    </dgm:pt>
    <dgm:pt modelId="{0DA3E8A1-BF7E-416D-BBB2-BB14254A75AB}" type="pres">
      <dgm:prSet presAssocID="{2B57F600-E37C-4E19-80C8-6E3BF8C2ED7A}" presName="compNode" presStyleCnt="0"/>
      <dgm:spPr/>
    </dgm:pt>
    <dgm:pt modelId="{42F19C5B-5312-475C-ACA8-EFE3CB7BBE39}" type="pres">
      <dgm:prSet presAssocID="{2B57F600-E37C-4E19-80C8-6E3BF8C2ED7A}" presName="childRect" presStyleLbl="bgAcc1" presStyleIdx="0" presStyleCnt="3">
        <dgm:presLayoutVars>
          <dgm:bulletEnabled val="1"/>
        </dgm:presLayoutVars>
      </dgm:prSet>
      <dgm:spPr/>
    </dgm:pt>
    <dgm:pt modelId="{F4580D43-062D-4AEB-B187-E47A127DA23E}" type="pres">
      <dgm:prSet presAssocID="{2B57F600-E37C-4E19-80C8-6E3BF8C2ED7A}" presName="parentText" presStyleLbl="node1" presStyleIdx="0" presStyleCnt="0">
        <dgm:presLayoutVars>
          <dgm:chMax val="0"/>
          <dgm:bulletEnabled val="1"/>
        </dgm:presLayoutVars>
      </dgm:prSet>
      <dgm:spPr/>
    </dgm:pt>
    <dgm:pt modelId="{9E44A9AD-86A0-440A-B701-D938014B2CB1}" type="pres">
      <dgm:prSet presAssocID="{2B57F600-E37C-4E19-80C8-6E3BF8C2ED7A}" presName="parentRect" presStyleLbl="alignNode1" presStyleIdx="0" presStyleCnt="3"/>
      <dgm:spPr/>
    </dgm:pt>
    <dgm:pt modelId="{CB68C469-D9DD-4E8C-988C-6B57A7921389}" type="pres">
      <dgm:prSet presAssocID="{2B57F600-E37C-4E19-80C8-6E3BF8C2ED7A}" presName="adorn" presStyleLbl="fgAccFollowNode1" presStyleIdx="0" presStyleCnt="3"/>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rcRect/>
          <a:stretch>
            <a:fillRect/>
          </a:stretch>
        </a:blipFill>
        <a:ln>
          <a:solidFill>
            <a:schemeClr val="tx1">
              <a:alpha val="90000"/>
            </a:schemeClr>
          </a:solidFill>
        </a:ln>
      </dgm:spPr>
      <dgm:extLst>
        <a:ext uri="{E40237B7-FDA0-4F09-8148-C483321AD2D9}">
          <dgm14:cNvPr xmlns:dgm14="http://schemas.microsoft.com/office/drawing/2010/diagram" id="0" name="" descr="Badge 1"/>
        </a:ext>
      </dgm:extLst>
    </dgm:pt>
    <dgm:pt modelId="{20279F8B-A441-4D2E-A0D4-79C9ED5A0466}" type="pres">
      <dgm:prSet presAssocID="{123868C3-4962-41DA-BAA3-A1A791D129C5}" presName="sibTrans" presStyleLbl="sibTrans2D1" presStyleIdx="0" presStyleCnt="0"/>
      <dgm:spPr/>
    </dgm:pt>
    <dgm:pt modelId="{91AD51DA-0498-475F-A3E5-6A52966472C5}" type="pres">
      <dgm:prSet presAssocID="{79A8E5E0-E3AB-48B2-99BD-E0DF1DAEF8FD}" presName="compNode" presStyleCnt="0"/>
      <dgm:spPr/>
    </dgm:pt>
    <dgm:pt modelId="{BF158416-A8FB-4629-BA01-4AE44D65F5F5}" type="pres">
      <dgm:prSet presAssocID="{79A8E5E0-E3AB-48B2-99BD-E0DF1DAEF8FD}" presName="childRect" presStyleLbl="bgAcc1" presStyleIdx="1" presStyleCnt="3">
        <dgm:presLayoutVars>
          <dgm:bulletEnabled val="1"/>
        </dgm:presLayoutVars>
      </dgm:prSet>
      <dgm:spPr/>
    </dgm:pt>
    <dgm:pt modelId="{D9A70F5A-FD8D-4F34-8FDF-A99C4E1A6BF6}" type="pres">
      <dgm:prSet presAssocID="{79A8E5E0-E3AB-48B2-99BD-E0DF1DAEF8FD}" presName="parentText" presStyleLbl="node1" presStyleIdx="0" presStyleCnt="0">
        <dgm:presLayoutVars>
          <dgm:chMax val="0"/>
          <dgm:bulletEnabled val="1"/>
        </dgm:presLayoutVars>
      </dgm:prSet>
      <dgm:spPr/>
    </dgm:pt>
    <dgm:pt modelId="{5111C51B-D810-4DA2-8A09-1E2363E50CFF}" type="pres">
      <dgm:prSet presAssocID="{79A8E5E0-E3AB-48B2-99BD-E0DF1DAEF8FD}" presName="parentRect" presStyleLbl="alignNode1" presStyleIdx="1" presStyleCnt="3"/>
      <dgm:spPr/>
    </dgm:pt>
    <dgm:pt modelId="{5AAD735B-156F-4260-B94B-ABB5534B84A0}" type="pres">
      <dgm:prSet presAssocID="{79A8E5E0-E3AB-48B2-99BD-E0DF1DAEF8FD}" presName="adorn" presStyleLbl="fgAccFollowNode1" presStyleIdx="1" presStyleCnt="3"/>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solidFill>
            <a:schemeClr val="tx1">
              <a:alpha val="90000"/>
            </a:schemeClr>
          </a:solidFill>
        </a:ln>
      </dgm:spPr>
      <dgm:extLst>
        <a:ext uri="{E40237B7-FDA0-4F09-8148-C483321AD2D9}">
          <dgm14:cNvPr xmlns:dgm14="http://schemas.microsoft.com/office/drawing/2010/diagram" id="0" name="" descr="Badge"/>
        </a:ext>
      </dgm:extLst>
    </dgm:pt>
    <dgm:pt modelId="{AB61B80F-43B8-476F-B635-536DB82C3CCB}" type="pres">
      <dgm:prSet presAssocID="{39272F93-A403-4981-81EA-0A71FCA96FD8}" presName="sibTrans" presStyleLbl="sibTrans2D1" presStyleIdx="0" presStyleCnt="0"/>
      <dgm:spPr/>
    </dgm:pt>
    <dgm:pt modelId="{5FEF5442-1E5D-4383-866F-5FE0A84AEBED}" type="pres">
      <dgm:prSet presAssocID="{E5B97160-2961-42DB-AE0E-8B2DA9621B54}" presName="compNode" presStyleCnt="0"/>
      <dgm:spPr/>
    </dgm:pt>
    <dgm:pt modelId="{2347BF6F-EEF8-4BF7-805A-3B2C59C0E61C}" type="pres">
      <dgm:prSet presAssocID="{E5B97160-2961-42DB-AE0E-8B2DA9621B54}" presName="childRect" presStyleLbl="bgAcc1" presStyleIdx="2" presStyleCnt="3" custScaleX="110768">
        <dgm:presLayoutVars>
          <dgm:bulletEnabled val="1"/>
        </dgm:presLayoutVars>
      </dgm:prSet>
      <dgm:spPr/>
    </dgm:pt>
    <dgm:pt modelId="{1D0FFE74-5B34-4DD2-B7A9-BF92E33F8D4E}" type="pres">
      <dgm:prSet presAssocID="{E5B97160-2961-42DB-AE0E-8B2DA9621B54}" presName="parentText" presStyleLbl="node1" presStyleIdx="0" presStyleCnt="0">
        <dgm:presLayoutVars>
          <dgm:chMax val="0"/>
          <dgm:bulletEnabled val="1"/>
        </dgm:presLayoutVars>
      </dgm:prSet>
      <dgm:spPr/>
    </dgm:pt>
    <dgm:pt modelId="{93908866-3F1B-4980-93CA-2C015086F5E0}" type="pres">
      <dgm:prSet presAssocID="{E5B97160-2961-42DB-AE0E-8B2DA9621B54}" presName="parentRect" presStyleLbl="alignNode1" presStyleIdx="2" presStyleCnt="3" custScaleX="110314"/>
      <dgm:spPr/>
    </dgm:pt>
    <dgm:pt modelId="{449F9855-D738-42DB-986A-7C80E0C9F364}" type="pres">
      <dgm:prSet presAssocID="{E5B97160-2961-42DB-AE0E-8B2DA9621B54}" presName="adorn" presStyleLbl="fgAccFollowNode1" presStyleIdx="2" presStyleCnt="3"/>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a:blipFill>
        <a:ln>
          <a:solidFill>
            <a:schemeClr val="tx1">
              <a:alpha val="90000"/>
            </a:schemeClr>
          </a:solidFill>
        </a:ln>
      </dgm:spPr>
      <dgm:extLst>
        <a:ext uri="{E40237B7-FDA0-4F09-8148-C483321AD2D9}">
          <dgm14:cNvPr xmlns:dgm14="http://schemas.microsoft.com/office/drawing/2010/diagram" id="0" name="" descr="Badge 3"/>
        </a:ext>
      </dgm:extLst>
    </dgm:pt>
  </dgm:ptLst>
  <dgm:cxnLst>
    <dgm:cxn modelId="{421DFB09-71F5-4E5C-BC81-F7B9F12DD22E}" type="presOf" srcId="{A7D51BAC-D23E-4EB7-8D52-BE2863F8EFAD}" destId="{2347BF6F-EEF8-4BF7-805A-3B2C59C0E61C}" srcOrd="0" destOrd="1" presId="urn:microsoft.com/office/officeart/2005/8/layout/bList2"/>
    <dgm:cxn modelId="{5344FD5D-105F-419F-810F-C838F6EC591E}" srcId="{79A8E5E0-E3AB-48B2-99BD-E0DF1DAEF8FD}" destId="{C671FFFA-C4DB-4B06-B899-732C424A13F2}" srcOrd="0" destOrd="0" parTransId="{55DA94D9-8E6A-4063-8564-11FDA1075AF8}" sibTransId="{DB3D8B61-A9D8-4C2C-A970-6B1A09CF75F8}"/>
    <dgm:cxn modelId="{C5A3E462-6CC4-4EBE-8220-1DD24514369A}" type="presOf" srcId="{5E50E487-156B-4FA3-97E9-63CD4838A2B2}" destId="{E1DC6FD5-590B-4B62-93F2-E5CC2FCA31F1}" srcOrd="0" destOrd="0" presId="urn:microsoft.com/office/officeart/2005/8/layout/bList2"/>
    <dgm:cxn modelId="{20B4E344-B453-4CE8-8062-58EBBD3E9CA5}" srcId="{5E50E487-156B-4FA3-97E9-63CD4838A2B2}" destId="{2B57F600-E37C-4E19-80C8-6E3BF8C2ED7A}" srcOrd="0" destOrd="0" parTransId="{54D3E56A-2E2F-435B-9D87-4CE033C1187B}" sibTransId="{123868C3-4962-41DA-BAA3-A1A791D129C5}"/>
    <dgm:cxn modelId="{24627F47-14DF-4388-9831-073B25EDE2A9}" type="presOf" srcId="{41EDA47C-2FA6-4A7E-9BAB-A2849DE24D40}" destId="{42F19C5B-5312-475C-ACA8-EFE3CB7BBE39}" srcOrd="0" destOrd="1" presId="urn:microsoft.com/office/officeart/2005/8/layout/bList2"/>
    <dgm:cxn modelId="{F7AF8D69-8FC5-445F-87BF-7799AF3C7B42}" srcId="{5E50E487-156B-4FA3-97E9-63CD4838A2B2}" destId="{E5B97160-2961-42DB-AE0E-8B2DA9621B54}" srcOrd="2" destOrd="0" parTransId="{52C0ABC8-8D30-4C36-B55D-988994F2C32E}" sibTransId="{11BE88D9-EB02-4097-945D-EFD80A22A5F0}"/>
    <dgm:cxn modelId="{F71A9C4B-95A7-4676-B4B0-D45684960974}" srcId="{E5B97160-2961-42DB-AE0E-8B2DA9621B54}" destId="{49C11290-9FEC-4B02-8E7B-ADA00D4DC4FF}" srcOrd="0" destOrd="0" parTransId="{E3D3989E-FB73-4244-A3AD-DAE704F545D3}" sibTransId="{10F790DB-8D53-4FB9-9C5E-63210F750685}"/>
    <dgm:cxn modelId="{71A3184C-98DC-41BD-B9F8-A73A489EEA35}" type="presOf" srcId="{E5B97160-2961-42DB-AE0E-8B2DA9621B54}" destId="{1D0FFE74-5B34-4DD2-B7A9-BF92E33F8D4E}" srcOrd="0" destOrd="0" presId="urn:microsoft.com/office/officeart/2005/8/layout/bList2"/>
    <dgm:cxn modelId="{AF8EF94E-CE8C-4FF0-9185-5FE212B25E6E}" type="presOf" srcId="{49C11290-9FEC-4B02-8E7B-ADA00D4DC4FF}" destId="{2347BF6F-EEF8-4BF7-805A-3B2C59C0E61C}" srcOrd="0" destOrd="0" presId="urn:microsoft.com/office/officeart/2005/8/layout/bList2"/>
    <dgm:cxn modelId="{68EE5279-54E4-49A3-B83A-CCD9AAD1268A}" srcId="{2B57F600-E37C-4E19-80C8-6E3BF8C2ED7A}" destId="{E0A643E5-5E13-44DC-A1EE-7CCA0D5CE037}" srcOrd="0" destOrd="0" parTransId="{41F3825A-406B-4F51-95BC-ED43941707D1}" sibTransId="{F52BF6A8-A155-46F5-8CEC-4E8AD565EF13}"/>
    <dgm:cxn modelId="{78E1937A-3914-4F2C-803E-BF506C94CE3A}" type="presOf" srcId="{E0A643E5-5E13-44DC-A1EE-7CCA0D5CE037}" destId="{42F19C5B-5312-475C-ACA8-EFE3CB7BBE39}" srcOrd="0" destOrd="0" presId="urn:microsoft.com/office/officeart/2005/8/layout/bList2"/>
    <dgm:cxn modelId="{5B5F7A7B-097F-441B-A4F6-A6F7CD0560D5}" type="presOf" srcId="{C671FFFA-C4DB-4B06-B899-732C424A13F2}" destId="{BF158416-A8FB-4629-BA01-4AE44D65F5F5}" srcOrd="0" destOrd="0" presId="urn:microsoft.com/office/officeart/2005/8/layout/bList2"/>
    <dgm:cxn modelId="{17D84C7D-9C25-4A15-8804-1C3A3915EB1B}" type="presOf" srcId="{79A8E5E0-E3AB-48B2-99BD-E0DF1DAEF8FD}" destId="{5111C51B-D810-4DA2-8A09-1E2363E50CFF}" srcOrd="1" destOrd="0" presId="urn:microsoft.com/office/officeart/2005/8/layout/bList2"/>
    <dgm:cxn modelId="{8983D689-3334-4B8A-8782-7FD52B21D8C0}" type="presOf" srcId="{E5B97160-2961-42DB-AE0E-8B2DA9621B54}" destId="{93908866-3F1B-4980-93CA-2C015086F5E0}" srcOrd="1" destOrd="0" presId="urn:microsoft.com/office/officeart/2005/8/layout/bList2"/>
    <dgm:cxn modelId="{4AD0478C-FDF6-4A6A-9DEE-41E3478F28A4}" type="presOf" srcId="{123868C3-4962-41DA-BAA3-A1A791D129C5}" destId="{20279F8B-A441-4D2E-A0D4-79C9ED5A0466}" srcOrd="0" destOrd="0" presId="urn:microsoft.com/office/officeart/2005/8/layout/bList2"/>
    <dgm:cxn modelId="{A20B3AA8-DCE9-49F9-89A4-7A398C33FB9A}" srcId="{E5B97160-2961-42DB-AE0E-8B2DA9621B54}" destId="{A7D51BAC-D23E-4EB7-8D52-BE2863F8EFAD}" srcOrd="1" destOrd="0" parTransId="{1924CF05-A28C-4D42-AB21-AC33132FE141}" sibTransId="{EA181545-3790-4770-933D-785163BAD4CC}"/>
    <dgm:cxn modelId="{364A29B7-BBDE-4F1E-947A-ED5310EB727A}" srcId="{E5B97160-2961-42DB-AE0E-8B2DA9621B54}" destId="{3B73EF6A-C63B-4E6F-8EFE-65DB1CCE5B04}" srcOrd="2" destOrd="0" parTransId="{7B773C07-98A4-44B0-AF70-936C09F29EA4}" sibTransId="{8DB34CD3-BFC1-4749-B619-22B6AE0F1809}"/>
    <dgm:cxn modelId="{142E8DCA-4A16-490C-83B7-A0202DFB425D}" srcId="{2B57F600-E37C-4E19-80C8-6E3BF8C2ED7A}" destId="{41EDA47C-2FA6-4A7E-9BAB-A2849DE24D40}" srcOrd="1" destOrd="0" parTransId="{35490F80-7D18-4B04-AD3A-707A0014E8D9}" sibTransId="{D5BB3C25-C559-457B-B42C-3E4683C92616}"/>
    <dgm:cxn modelId="{F9D201DA-D74F-4FDD-961F-A6C442288EDD}" type="presOf" srcId="{2B57F600-E37C-4E19-80C8-6E3BF8C2ED7A}" destId="{F4580D43-062D-4AEB-B187-E47A127DA23E}" srcOrd="0" destOrd="0" presId="urn:microsoft.com/office/officeart/2005/8/layout/bList2"/>
    <dgm:cxn modelId="{B25CA4DF-234D-4B14-8CB5-FF80442166A4}" type="presOf" srcId="{3B73EF6A-C63B-4E6F-8EFE-65DB1CCE5B04}" destId="{2347BF6F-EEF8-4BF7-805A-3B2C59C0E61C}" srcOrd="0" destOrd="2" presId="urn:microsoft.com/office/officeart/2005/8/layout/bList2"/>
    <dgm:cxn modelId="{B2DD41E1-EC77-4E06-B8CF-F7A23011C10A}" srcId="{5E50E487-156B-4FA3-97E9-63CD4838A2B2}" destId="{79A8E5E0-E3AB-48B2-99BD-E0DF1DAEF8FD}" srcOrd="1" destOrd="0" parTransId="{E839F7DF-0871-4389-ABEC-642D9505B0E5}" sibTransId="{39272F93-A403-4981-81EA-0A71FCA96FD8}"/>
    <dgm:cxn modelId="{A0D4C8E8-6FE0-468A-AF15-4D9A0EF2438B}" type="presOf" srcId="{2B57F600-E37C-4E19-80C8-6E3BF8C2ED7A}" destId="{9E44A9AD-86A0-440A-B701-D938014B2CB1}" srcOrd="1" destOrd="0" presId="urn:microsoft.com/office/officeart/2005/8/layout/bList2"/>
    <dgm:cxn modelId="{199753F9-D93F-4307-88B5-0D2D6ADF5F1A}" type="presOf" srcId="{79A8E5E0-E3AB-48B2-99BD-E0DF1DAEF8FD}" destId="{D9A70F5A-FD8D-4F34-8FDF-A99C4E1A6BF6}" srcOrd="0" destOrd="0" presId="urn:microsoft.com/office/officeart/2005/8/layout/bList2"/>
    <dgm:cxn modelId="{5CEE4CFF-1789-4754-BDC7-1D143027ECAF}" type="presOf" srcId="{39272F93-A403-4981-81EA-0A71FCA96FD8}" destId="{AB61B80F-43B8-476F-B635-536DB82C3CCB}" srcOrd="0" destOrd="0" presId="urn:microsoft.com/office/officeart/2005/8/layout/bList2"/>
    <dgm:cxn modelId="{7EDA071A-5765-421E-AC93-2FA8B9A66E19}" type="presParOf" srcId="{E1DC6FD5-590B-4B62-93F2-E5CC2FCA31F1}" destId="{0DA3E8A1-BF7E-416D-BBB2-BB14254A75AB}" srcOrd="0" destOrd="0" presId="urn:microsoft.com/office/officeart/2005/8/layout/bList2"/>
    <dgm:cxn modelId="{1C0E07AA-082C-497C-BFD9-DA9323515427}" type="presParOf" srcId="{0DA3E8A1-BF7E-416D-BBB2-BB14254A75AB}" destId="{42F19C5B-5312-475C-ACA8-EFE3CB7BBE39}" srcOrd="0" destOrd="0" presId="urn:microsoft.com/office/officeart/2005/8/layout/bList2"/>
    <dgm:cxn modelId="{50C2665D-56C8-4CBF-85F2-43A27F782CB4}" type="presParOf" srcId="{0DA3E8A1-BF7E-416D-BBB2-BB14254A75AB}" destId="{F4580D43-062D-4AEB-B187-E47A127DA23E}" srcOrd="1" destOrd="0" presId="urn:microsoft.com/office/officeart/2005/8/layout/bList2"/>
    <dgm:cxn modelId="{4316E287-A24A-4F27-A9E9-610970677499}" type="presParOf" srcId="{0DA3E8A1-BF7E-416D-BBB2-BB14254A75AB}" destId="{9E44A9AD-86A0-440A-B701-D938014B2CB1}" srcOrd="2" destOrd="0" presId="urn:microsoft.com/office/officeart/2005/8/layout/bList2"/>
    <dgm:cxn modelId="{EBFA910B-0E35-4E32-AE70-4FB37BC83A78}" type="presParOf" srcId="{0DA3E8A1-BF7E-416D-BBB2-BB14254A75AB}" destId="{CB68C469-D9DD-4E8C-988C-6B57A7921389}" srcOrd="3" destOrd="0" presId="urn:microsoft.com/office/officeart/2005/8/layout/bList2"/>
    <dgm:cxn modelId="{91F673A0-842C-4817-9977-20A4CC646661}" type="presParOf" srcId="{E1DC6FD5-590B-4B62-93F2-E5CC2FCA31F1}" destId="{20279F8B-A441-4D2E-A0D4-79C9ED5A0466}" srcOrd="1" destOrd="0" presId="urn:microsoft.com/office/officeart/2005/8/layout/bList2"/>
    <dgm:cxn modelId="{C5C94199-FED8-4717-94FE-8B4F33277E62}" type="presParOf" srcId="{E1DC6FD5-590B-4B62-93F2-E5CC2FCA31F1}" destId="{91AD51DA-0498-475F-A3E5-6A52966472C5}" srcOrd="2" destOrd="0" presId="urn:microsoft.com/office/officeart/2005/8/layout/bList2"/>
    <dgm:cxn modelId="{AE278D63-5D33-45F4-8B93-5721585B45E3}" type="presParOf" srcId="{91AD51DA-0498-475F-A3E5-6A52966472C5}" destId="{BF158416-A8FB-4629-BA01-4AE44D65F5F5}" srcOrd="0" destOrd="0" presId="urn:microsoft.com/office/officeart/2005/8/layout/bList2"/>
    <dgm:cxn modelId="{B68E94A7-AC2B-412B-8A0B-D7D71624D1F4}" type="presParOf" srcId="{91AD51DA-0498-475F-A3E5-6A52966472C5}" destId="{D9A70F5A-FD8D-4F34-8FDF-A99C4E1A6BF6}" srcOrd="1" destOrd="0" presId="urn:microsoft.com/office/officeart/2005/8/layout/bList2"/>
    <dgm:cxn modelId="{004A0EC8-4F4A-432E-AEE7-704938B7CE8E}" type="presParOf" srcId="{91AD51DA-0498-475F-A3E5-6A52966472C5}" destId="{5111C51B-D810-4DA2-8A09-1E2363E50CFF}" srcOrd="2" destOrd="0" presId="urn:microsoft.com/office/officeart/2005/8/layout/bList2"/>
    <dgm:cxn modelId="{EA8C32F2-5C68-4C41-B8FB-961C8CB631D2}" type="presParOf" srcId="{91AD51DA-0498-475F-A3E5-6A52966472C5}" destId="{5AAD735B-156F-4260-B94B-ABB5534B84A0}" srcOrd="3" destOrd="0" presId="urn:microsoft.com/office/officeart/2005/8/layout/bList2"/>
    <dgm:cxn modelId="{4C1298A9-BA85-4A4D-8D4F-68D4E06BCCAF}" type="presParOf" srcId="{E1DC6FD5-590B-4B62-93F2-E5CC2FCA31F1}" destId="{AB61B80F-43B8-476F-B635-536DB82C3CCB}" srcOrd="3" destOrd="0" presId="urn:microsoft.com/office/officeart/2005/8/layout/bList2"/>
    <dgm:cxn modelId="{0C3ABB76-DD4B-44A2-B5AE-72FCE11A5828}" type="presParOf" srcId="{E1DC6FD5-590B-4B62-93F2-E5CC2FCA31F1}" destId="{5FEF5442-1E5D-4383-866F-5FE0A84AEBED}" srcOrd="4" destOrd="0" presId="urn:microsoft.com/office/officeart/2005/8/layout/bList2"/>
    <dgm:cxn modelId="{CCBFC9AF-0117-4748-B9F2-438E8343B85F}" type="presParOf" srcId="{5FEF5442-1E5D-4383-866F-5FE0A84AEBED}" destId="{2347BF6F-EEF8-4BF7-805A-3B2C59C0E61C}" srcOrd="0" destOrd="0" presId="urn:microsoft.com/office/officeart/2005/8/layout/bList2"/>
    <dgm:cxn modelId="{D801E544-67AB-448B-B808-445435BE8452}" type="presParOf" srcId="{5FEF5442-1E5D-4383-866F-5FE0A84AEBED}" destId="{1D0FFE74-5B34-4DD2-B7A9-BF92E33F8D4E}" srcOrd="1" destOrd="0" presId="urn:microsoft.com/office/officeart/2005/8/layout/bList2"/>
    <dgm:cxn modelId="{E33AF407-1973-4F11-ADE7-E12981566827}" type="presParOf" srcId="{5FEF5442-1E5D-4383-866F-5FE0A84AEBED}" destId="{93908866-3F1B-4980-93CA-2C015086F5E0}" srcOrd="2" destOrd="0" presId="urn:microsoft.com/office/officeart/2005/8/layout/bList2"/>
    <dgm:cxn modelId="{3D0EA74F-DC4F-40B0-97A7-787536467AB0}" type="presParOf" srcId="{5FEF5442-1E5D-4383-866F-5FE0A84AEBED}" destId="{449F9855-D738-42DB-986A-7C80E0C9F364}" srcOrd="3" destOrd="0" presId="urn:microsoft.com/office/officeart/2005/8/layout/b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626304-94FD-4454-9B82-37A4FD71AAB3}">
      <dsp:nvSpPr>
        <dsp:cNvPr id="0" name=""/>
        <dsp:cNvSpPr/>
      </dsp:nvSpPr>
      <dsp:spPr>
        <a:xfrm rot="10800000">
          <a:off x="1159360" y="1299"/>
          <a:ext cx="3686586" cy="923135"/>
        </a:xfrm>
        <a:prstGeom prst="homePlate">
          <a:avLst/>
        </a:prstGeom>
        <a:solidFill>
          <a:schemeClr val="accent1">
            <a:lumMod val="20000"/>
            <a:lumOff val="8000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7077" tIns="68580" rIns="128016" bIns="68580" numCol="1" spcCol="1270" anchor="ctr" anchorCtr="0">
          <a:noAutofit/>
        </a:bodyPr>
        <a:lstStyle/>
        <a:p>
          <a:pPr marL="0" lvl="0" indent="0" algn="ctr" defTabSz="800100">
            <a:lnSpc>
              <a:spcPct val="90000"/>
            </a:lnSpc>
            <a:spcBef>
              <a:spcPct val="0"/>
            </a:spcBef>
            <a:spcAft>
              <a:spcPct val="35000"/>
            </a:spcAft>
            <a:buNone/>
          </a:pPr>
          <a:r>
            <a:rPr lang="fr-FR" sz="1800" kern="1200" noProof="0" dirty="0">
              <a:solidFill>
                <a:schemeClr val="tx1"/>
              </a:solidFill>
            </a:rPr>
            <a:t>Inclure les mesures de résilience climatique dans la définition de la disponibilité</a:t>
          </a:r>
        </a:p>
      </dsp:txBody>
      <dsp:txXfrm rot="10800000">
        <a:off x="1390144" y="1299"/>
        <a:ext cx="3455802" cy="923135"/>
      </dsp:txXfrm>
    </dsp:sp>
    <dsp:sp modelId="{4674ED68-BDBF-4F6E-903A-85E3F5283C3C}">
      <dsp:nvSpPr>
        <dsp:cNvPr id="0" name=""/>
        <dsp:cNvSpPr/>
      </dsp:nvSpPr>
      <dsp:spPr>
        <a:xfrm>
          <a:off x="662454" y="1142"/>
          <a:ext cx="923135" cy="923135"/>
        </a:xfrm>
        <a:prstGeom prst="ellipse">
          <a:avLst/>
        </a:prstGeom>
        <a:solidFill>
          <a:schemeClr val="accent1"/>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5598CE5-4F0D-4DB4-8CF4-ADF28FD3B410}">
      <dsp:nvSpPr>
        <dsp:cNvPr id="0" name=""/>
        <dsp:cNvSpPr/>
      </dsp:nvSpPr>
      <dsp:spPr>
        <a:xfrm rot="10800000">
          <a:off x="1159360" y="1199997"/>
          <a:ext cx="3686586" cy="1355624"/>
        </a:xfrm>
        <a:prstGeom prst="homePlate">
          <a:avLst/>
        </a:prstGeom>
        <a:solidFill>
          <a:schemeClr val="accent1">
            <a:lumMod val="20000"/>
            <a:lumOff val="8000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7077" tIns="68580" rIns="128016" bIns="68580" numCol="1" spcCol="1270" anchor="ctr" anchorCtr="0">
          <a:noAutofit/>
        </a:bodyPr>
        <a:lstStyle/>
        <a:p>
          <a:pPr marL="0" lvl="0" indent="0" algn="ctr" defTabSz="800100">
            <a:lnSpc>
              <a:spcPct val="90000"/>
            </a:lnSpc>
            <a:spcBef>
              <a:spcPct val="0"/>
            </a:spcBef>
            <a:spcAft>
              <a:spcPct val="35000"/>
            </a:spcAft>
            <a:buNone/>
          </a:pPr>
          <a:r>
            <a:rPr lang="fr-FR" sz="1800" kern="1200" noProof="0" dirty="0">
              <a:solidFill>
                <a:schemeClr val="tx1"/>
              </a:solidFill>
            </a:rPr>
            <a:t>Évaluer les objectifs manqués ou prévoir des déductions au titre de la </a:t>
          </a:r>
        </a:p>
        <a:p>
          <a:pPr marL="0" lvl="0" indent="0" algn="ctr" defTabSz="800100">
            <a:lnSpc>
              <a:spcPct val="90000"/>
            </a:lnSpc>
            <a:spcBef>
              <a:spcPct val="0"/>
            </a:spcBef>
            <a:spcAft>
              <a:spcPct val="35000"/>
            </a:spcAft>
            <a:buNone/>
          </a:pPr>
          <a:r>
            <a:rPr lang="fr-FR" sz="1800" kern="1200" noProof="0" dirty="0">
              <a:solidFill>
                <a:schemeClr val="tx1"/>
              </a:solidFill>
            </a:rPr>
            <a:t>« défaillance de performance »</a:t>
          </a:r>
        </a:p>
      </dsp:txBody>
      <dsp:txXfrm rot="10800000">
        <a:off x="1498266" y="1199997"/>
        <a:ext cx="3347680" cy="1355624"/>
      </dsp:txXfrm>
    </dsp:sp>
    <dsp:sp modelId="{4ADBC5F4-49AF-4C7A-A86D-C09A3793D0E2}">
      <dsp:nvSpPr>
        <dsp:cNvPr id="0" name=""/>
        <dsp:cNvSpPr/>
      </dsp:nvSpPr>
      <dsp:spPr>
        <a:xfrm>
          <a:off x="637234" y="1416242"/>
          <a:ext cx="923135" cy="923135"/>
        </a:xfrm>
        <a:prstGeom prst="ellipse">
          <a:avLst/>
        </a:prstGeom>
        <a:solidFill>
          <a:schemeClr val="accent1"/>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CE730C6-9127-4EA3-9360-E3ECFBC8BED7}">
      <dsp:nvSpPr>
        <dsp:cNvPr id="0" name=""/>
        <dsp:cNvSpPr/>
      </dsp:nvSpPr>
      <dsp:spPr>
        <a:xfrm rot="10800000">
          <a:off x="1159360" y="2831184"/>
          <a:ext cx="3686586" cy="1385247"/>
        </a:xfrm>
        <a:prstGeom prst="homePlate">
          <a:avLst/>
        </a:prstGeom>
        <a:solidFill>
          <a:schemeClr val="accent1">
            <a:lumMod val="20000"/>
            <a:lumOff val="8000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7077" tIns="68580" rIns="128016" bIns="68580" numCol="1" spcCol="1270" anchor="ctr" anchorCtr="0">
          <a:noAutofit/>
        </a:bodyPr>
        <a:lstStyle/>
        <a:p>
          <a:pPr marL="0" lvl="0" indent="0" algn="ctr" defTabSz="800100">
            <a:lnSpc>
              <a:spcPct val="90000"/>
            </a:lnSpc>
            <a:spcBef>
              <a:spcPct val="0"/>
            </a:spcBef>
            <a:spcAft>
              <a:spcPct val="35000"/>
            </a:spcAft>
            <a:buNone/>
          </a:pPr>
          <a:r>
            <a:rPr lang="fr-FR" sz="1800" kern="1200" noProof="0" dirty="0">
              <a:solidFill>
                <a:schemeClr val="tx1"/>
              </a:solidFill>
            </a:rPr>
            <a:t>Évaluer les objectifs manqués ou prévoir des déductions au titre des clauses de défaut et de résiliation</a:t>
          </a:r>
        </a:p>
      </dsp:txBody>
      <dsp:txXfrm rot="10800000">
        <a:off x="1505672" y="2831184"/>
        <a:ext cx="3340274" cy="1385247"/>
      </dsp:txXfrm>
    </dsp:sp>
    <dsp:sp modelId="{E9DC304D-9153-47C7-854A-1AEBC00A1657}">
      <dsp:nvSpPr>
        <dsp:cNvPr id="0" name=""/>
        <dsp:cNvSpPr/>
      </dsp:nvSpPr>
      <dsp:spPr>
        <a:xfrm>
          <a:off x="652374" y="3062240"/>
          <a:ext cx="923135" cy="923135"/>
        </a:xfrm>
        <a:prstGeom prst="ellipse">
          <a:avLst/>
        </a:prstGeom>
        <a:solidFill>
          <a:schemeClr val="accent1"/>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2D9D9F-3864-46CD-A7F5-412FE47BDCA0}">
      <dsp:nvSpPr>
        <dsp:cNvPr id="0" name=""/>
        <dsp:cNvSpPr/>
      </dsp:nvSpPr>
      <dsp:spPr>
        <a:xfrm>
          <a:off x="9711" y="0"/>
          <a:ext cx="5805024" cy="90250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fr-FR" sz="1800" b="1" kern="1200" noProof="0" dirty="0"/>
            <a:t>RÉDACTION DU CONTRAT PPP</a:t>
          </a:r>
        </a:p>
      </dsp:txBody>
      <dsp:txXfrm>
        <a:off x="460963" y="0"/>
        <a:ext cx="4902521" cy="902503"/>
      </dsp:txXfrm>
    </dsp:sp>
    <dsp:sp modelId="{B721686B-0B0B-4E7B-B2AC-7CF0B32DF05A}">
      <dsp:nvSpPr>
        <dsp:cNvPr id="0" name=""/>
        <dsp:cNvSpPr/>
      </dsp:nvSpPr>
      <dsp:spPr>
        <a:xfrm>
          <a:off x="5234232" y="0"/>
          <a:ext cx="5805024" cy="90250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fr-FR" sz="1800" b="1" kern="1200" noProof="0" dirty="0"/>
            <a:t>GESTION DU CONTRAT PPP</a:t>
          </a:r>
        </a:p>
      </dsp:txBody>
      <dsp:txXfrm>
        <a:off x="5685484" y="0"/>
        <a:ext cx="4902521" cy="9025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F19C5B-5312-475C-ACA8-EFE3CB7BBE39}">
      <dsp:nvSpPr>
        <dsp:cNvPr id="0" name=""/>
        <dsp:cNvSpPr/>
      </dsp:nvSpPr>
      <dsp:spPr>
        <a:xfrm>
          <a:off x="322759" y="3093"/>
          <a:ext cx="3322918" cy="2480488"/>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72390" rIns="24130" bIns="24130" numCol="1" spcCol="1270" anchor="t" anchorCtr="0">
          <a:noAutofit/>
        </a:bodyPr>
        <a:lstStyle/>
        <a:p>
          <a:pPr marL="171450" lvl="1" indent="-171450" algn="l" defTabSz="844550" rtl="0">
            <a:lnSpc>
              <a:spcPct val="100000"/>
            </a:lnSpc>
            <a:spcBef>
              <a:spcPct val="0"/>
            </a:spcBef>
            <a:spcAft>
              <a:spcPct val="15000"/>
            </a:spcAft>
            <a:buClr>
              <a:srgbClr val="0070C0"/>
            </a:buClr>
            <a:buFont typeface="Courier New" panose="02070309020205020404" pitchFamily="49" charset="0"/>
            <a:buChar char="o"/>
          </a:pPr>
          <a:r>
            <a:rPr lang="fr-FR" sz="1900" kern="1200" noProof="0" dirty="0">
              <a:latin typeface="Roboto" panose="020B0604020202020204"/>
            </a:rPr>
            <a:t>L’autorité contractante assume le risque.</a:t>
          </a:r>
          <a:endParaRPr lang="fr-FR" sz="1900" kern="1200" noProof="0" dirty="0"/>
        </a:p>
        <a:p>
          <a:pPr marL="171450" lvl="1" indent="-171450" algn="l" defTabSz="844550" rtl="0">
            <a:lnSpc>
              <a:spcPct val="100000"/>
            </a:lnSpc>
            <a:spcBef>
              <a:spcPct val="0"/>
            </a:spcBef>
            <a:spcAft>
              <a:spcPct val="15000"/>
            </a:spcAft>
            <a:buClr>
              <a:srgbClr val="0070C0"/>
            </a:buClr>
            <a:buFont typeface="Courier New" panose="02070309020205020404" pitchFamily="49" charset="0"/>
            <a:buChar char="o"/>
          </a:pPr>
          <a:r>
            <a:rPr lang="fr-FR" sz="1900" kern="1200" noProof="0" dirty="0">
              <a:latin typeface="Roboto" panose="020B0604020202020204"/>
            </a:rPr>
            <a:t>L’autorité indemnise ou accorde un allégement contractuel afin que le développeur ne soit ni avantagé ni désavantagé.</a:t>
          </a:r>
          <a:endParaRPr lang="fr-FR" sz="1900" kern="1200" noProof="0" dirty="0"/>
        </a:p>
      </dsp:txBody>
      <dsp:txXfrm>
        <a:off x="380880" y="61214"/>
        <a:ext cx="3206676" cy="2422367"/>
      </dsp:txXfrm>
    </dsp:sp>
    <dsp:sp modelId="{9E44A9AD-86A0-440A-B701-D938014B2CB1}">
      <dsp:nvSpPr>
        <dsp:cNvPr id="0" name=""/>
        <dsp:cNvSpPr/>
      </dsp:nvSpPr>
      <dsp:spPr>
        <a:xfrm>
          <a:off x="322759" y="2483581"/>
          <a:ext cx="3322918" cy="1066609"/>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0" rIns="31750" bIns="0" numCol="1" spcCol="1270" anchor="ctr" anchorCtr="0">
          <a:noAutofit/>
        </a:bodyPr>
        <a:lstStyle/>
        <a:p>
          <a:pPr marL="0" lvl="0" indent="0" algn="l" defTabSz="1111250">
            <a:lnSpc>
              <a:spcPct val="90000"/>
            </a:lnSpc>
            <a:spcBef>
              <a:spcPct val="0"/>
            </a:spcBef>
            <a:spcAft>
              <a:spcPct val="35000"/>
            </a:spcAft>
            <a:buNone/>
          </a:pPr>
          <a:r>
            <a:rPr lang="fr-FR" sz="2500" b="1" kern="1200" noProof="0" dirty="0"/>
            <a:t>Événements indemnisables</a:t>
          </a:r>
        </a:p>
      </dsp:txBody>
      <dsp:txXfrm>
        <a:off x="322759" y="2483581"/>
        <a:ext cx="2340083" cy="1066609"/>
      </dsp:txXfrm>
    </dsp:sp>
    <dsp:sp modelId="{CB68C469-D9DD-4E8C-988C-6B57A7921389}">
      <dsp:nvSpPr>
        <dsp:cNvPr id="0" name=""/>
        <dsp:cNvSpPr/>
      </dsp:nvSpPr>
      <dsp:spPr>
        <a:xfrm>
          <a:off x="2756842" y="2653002"/>
          <a:ext cx="1163021" cy="1163021"/>
        </a:xfrm>
        <a:prstGeom prst="ellipse">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rcRect/>
          <a:stretch>
            <a:fillRect/>
          </a:stretch>
        </a:blipFill>
        <a:ln w="12700" cap="flat" cmpd="sng" algn="ctr">
          <a:solidFill>
            <a:schemeClr val="tx1">
              <a:alpha val="90000"/>
            </a:schemeClr>
          </a:solidFill>
          <a:prstDash val="solid"/>
          <a:miter lim="800000"/>
        </a:ln>
        <a:effectLst/>
      </dsp:spPr>
      <dsp:style>
        <a:lnRef idx="2">
          <a:scrgbClr r="0" g="0" b="0"/>
        </a:lnRef>
        <a:fillRef idx="1">
          <a:scrgbClr r="0" g="0" b="0"/>
        </a:fillRef>
        <a:effectRef idx="0">
          <a:scrgbClr r="0" g="0" b="0"/>
        </a:effectRef>
        <a:fontRef idx="minor"/>
      </dsp:style>
    </dsp:sp>
    <dsp:sp modelId="{BF158416-A8FB-4629-BA01-4AE44D65F5F5}">
      <dsp:nvSpPr>
        <dsp:cNvPr id="0" name=""/>
        <dsp:cNvSpPr/>
      </dsp:nvSpPr>
      <dsp:spPr>
        <a:xfrm>
          <a:off x="4207994" y="3093"/>
          <a:ext cx="3322918" cy="2480488"/>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72390" rIns="24130" bIns="24130" numCol="1" spcCol="1270" anchor="t" anchorCtr="0">
          <a:noAutofit/>
        </a:bodyPr>
        <a:lstStyle/>
        <a:p>
          <a:pPr marL="171450" lvl="1" indent="-171450" algn="l" defTabSz="844550">
            <a:lnSpc>
              <a:spcPct val="100000"/>
            </a:lnSpc>
            <a:spcBef>
              <a:spcPct val="0"/>
            </a:spcBef>
            <a:spcAft>
              <a:spcPct val="15000"/>
            </a:spcAft>
            <a:buClr>
              <a:srgbClr val="0070C0"/>
            </a:buClr>
            <a:buFont typeface="Courier New" panose="02070309020205020404" pitchFamily="49" charset="0"/>
            <a:buChar char="o"/>
          </a:pPr>
          <a:r>
            <a:rPr lang="fr-FR" sz="1900" kern="1200" noProof="0" dirty="0"/>
            <a:t>Le développeur assume le risque mais bénéficie d’un allègement concernant les conséquences qui en résultent.</a:t>
          </a:r>
        </a:p>
      </dsp:txBody>
      <dsp:txXfrm>
        <a:off x="4266115" y="61214"/>
        <a:ext cx="3206676" cy="2422367"/>
      </dsp:txXfrm>
    </dsp:sp>
    <dsp:sp modelId="{5111C51B-D810-4DA2-8A09-1E2363E50CFF}">
      <dsp:nvSpPr>
        <dsp:cNvPr id="0" name=""/>
        <dsp:cNvSpPr/>
      </dsp:nvSpPr>
      <dsp:spPr>
        <a:xfrm>
          <a:off x="4207994" y="2483581"/>
          <a:ext cx="3322918" cy="1066609"/>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0" rIns="31750" bIns="0" numCol="1" spcCol="1270" anchor="ctr" anchorCtr="0">
          <a:noAutofit/>
        </a:bodyPr>
        <a:lstStyle/>
        <a:p>
          <a:pPr marL="0" lvl="0" indent="0" algn="l" defTabSz="1111250">
            <a:lnSpc>
              <a:spcPct val="90000"/>
            </a:lnSpc>
            <a:spcBef>
              <a:spcPct val="0"/>
            </a:spcBef>
            <a:spcAft>
              <a:spcPct val="35000"/>
            </a:spcAft>
            <a:buNone/>
          </a:pPr>
          <a:r>
            <a:rPr lang="fr-FR" sz="2500" b="1" kern="1200" noProof="0" dirty="0"/>
            <a:t>Événements donnant droit à un délai</a:t>
          </a:r>
        </a:p>
      </dsp:txBody>
      <dsp:txXfrm>
        <a:off x="4207994" y="2483581"/>
        <a:ext cx="2340083" cy="1066609"/>
      </dsp:txXfrm>
    </dsp:sp>
    <dsp:sp modelId="{5AAD735B-156F-4260-B94B-ABB5534B84A0}">
      <dsp:nvSpPr>
        <dsp:cNvPr id="0" name=""/>
        <dsp:cNvSpPr/>
      </dsp:nvSpPr>
      <dsp:spPr>
        <a:xfrm>
          <a:off x="6642077" y="2653002"/>
          <a:ext cx="1163021" cy="1163021"/>
        </a:xfrm>
        <a:prstGeom prst="ellipse">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tx1">
              <a:alpha val="90000"/>
            </a:schemeClr>
          </a:solidFill>
          <a:prstDash val="solid"/>
          <a:miter lim="800000"/>
        </a:ln>
        <a:effectLst/>
      </dsp:spPr>
      <dsp:style>
        <a:lnRef idx="2">
          <a:scrgbClr r="0" g="0" b="0"/>
        </a:lnRef>
        <a:fillRef idx="1">
          <a:scrgbClr r="0" g="0" b="0"/>
        </a:fillRef>
        <a:effectRef idx="0">
          <a:scrgbClr r="0" g="0" b="0"/>
        </a:effectRef>
        <a:fontRef idx="minor"/>
      </dsp:style>
    </dsp:sp>
    <dsp:sp modelId="{2347BF6F-EEF8-4BF7-805A-3B2C59C0E61C}">
      <dsp:nvSpPr>
        <dsp:cNvPr id="0" name=""/>
        <dsp:cNvSpPr/>
      </dsp:nvSpPr>
      <dsp:spPr>
        <a:xfrm>
          <a:off x="8093230" y="3093"/>
          <a:ext cx="3680729" cy="2480488"/>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72390" rIns="24130" bIns="24130" numCol="1" spcCol="1270" anchor="t" anchorCtr="0">
          <a:noAutofit/>
        </a:bodyPr>
        <a:lstStyle/>
        <a:p>
          <a:pPr marL="171450" lvl="1" indent="-171450" algn="l" defTabSz="844550">
            <a:lnSpc>
              <a:spcPct val="100000"/>
            </a:lnSpc>
            <a:spcBef>
              <a:spcPct val="0"/>
            </a:spcBef>
            <a:spcAft>
              <a:spcPct val="15000"/>
            </a:spcAft>
            <a:buClr>
              <a:srgbClr val="0070C0"/>
            </a:buClr>
            <a:buFont typeface="Courier New" panose="02070309020205020404" pitchFamily="49" charset="0"/>
            <a:buChar char="o"/>
          </a:pPr>
          <a:r>
            <a:rPr lang="fr-FR" sz="1900" kern="1200" noProof="0" dirty="0"/>
            <a:t>Hors du contrôle des deux parties.</a:t>
          </a:r>
        </a:p>
        <a:p>
          <a:pPr marL="171450" lvl="1" indent="-171450" algn="l" defTabSz="844550">
            <a:lnSpc>
              <a:spcPct val="100000"/>
            </a:lnSpc>
            <a:spcBef>
              <a:spcPct val="0"/>
            </a:spcBef>
            <a:spcAft>
              <a:spcPct val="15000"/>
            </a:spcAft>
            <a:buClr>
              <a:srgbClr val="0070C0"/>
            </a:buClr>
            <a:buFont typeface="Courier New" panose="02070309020205020404" pitchFamily="49" charset="0"/>
            <a:buChar char="o"/>
          </a:pPr>
          <a:r>
            <a:rPr lang="fr-FR" sz="1900" kern="1200" noProof="0" dirty="0"/>
            <a:t>Empêchent une partie ou la totalité des obligations d’une partie d’être exécutées.</a:t>
          </a:r>
        </a:p>
        <a:p>
          <a:pPr marL="171450" lvl="1" indent="-171450" algn="l" defTabSz="844550">
            <a:lnSpc>
              <a:spcPct val="100000"/>
            </a:lnSpc>
            <a:spcBef>
              <a:spcPct val="0"/>
            </a:spcBef>
            <a:spcAft>
              <a:spcPct val="15000"/>
            </a:spcAft>
            <a:buClr>
              <a:srgbClr val="0070C0"/>
            </a:buClr>
            <a:buFont typeface="Courier New" panose="02070309020205020404" pitchFamily="49" charset="0"/>
            <a:buChar char="o"/>
          </a:pPr>
          <a:r>
            <a:rPr lang="fr-FR" sz="1900" kern="1200" noProof="0" dirty="0"/>
            <a:t>Événements généralement non assurables et catastrophiques.</a:t>
          </a:r>
        </a:p>
      </dsp:txBody>
      <dsp:txXfrm>
        <a:off x="8151351" y="61214"/>
        <a:ext cx="3564487" cy="2422367"/>
      </dsp:txXfrm>
    </dsp:sp>
    <dsp:sp modelId="{93908866-3F1B-4980-93CA-2C015086F5E0}">
      <dsp:nvSpPr>
        <dsp:cNvPr id="0" name=""/>
        <dsp:cNvSpPr/>
      </dsp:nvSpPr>
      <dsp:spPr>
        <a:xfrm>
          <a:off x="8100773" y="2483581"/>
          <a:ext cx="3665643" cy="1066609"/>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0" rIns="31750" bIns="0" numCol="1" spcCol="1270" anchor="ctr" anchorCtr="0">
          <a:noAutofit/>
        </a:bodyPr>
        <a:lstStyle/>
        <a:p>
          <a:pPr marL="0" lvl="0" indent="0" algn="l" defTabSz="1111250">
            <a:lnSpc>
              <a:spcPct val="90000"/>
            </a:lnSpc>
            <a:spcBef>
              <a:spcPct val="0"/>
            </a:spcBef>
            <a:spcAft>
              <a:spcPct val="35000"/>
            </a:spcAft>
            <a:buNone/>
          </a:pPr>
          <a:r>
            <a:rPr lang="fr-FR" sz="2500" b="1" kern="1200" noProof="0" dirty="0"/>
            <a:t>Événements de force majeure</a:t>
          </a:r>
        </a:p>
      </dsp:txBody>
      <dsp:txXfrm>
        <a:off x="8100773" y="2483581"/>
        <a:ext cx="2581439" cy="1066609"/>
      </dsp:txXfrm>
    </dsp:sp>
    <dsp:sp modelId="{449F9855-D738-42DB-986A-7C80E0C9F364}">
      <dsp:nvSpPr>
        <dsp:cNvPr id="0" name=""/>
        <dsp:cNvSpPr/>
      </dsp:nvSpPr>
      <dsp:spPr>
        <a:xfrm>
          <a:off x="10706219" y="2653002"/>
          <a:ext cx="1163021" cy="1163021"/>
        </a:xfrm>
        <a:prstGeom prst="ellipse">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a:blipFill>
        <a:ln w="12700" cap="flat" cmpd="sng" algn="ctr">
          <a:solidFill>
            <a:schemeClr val="tx1">
              <a:alpha val="9000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5F2D78D-D09C-C729-449A-44DE007204E9}"/>
              </a:ext>
            </a:extLst>
          </p:cNvPr>
          <p:cNvSpPr>
            <a:spLocks noGrp="1"/>
          </p:cNvSpPr>
          <p:nvPr>
            <p:ph type="hdr" sz="quarter"/>
          </p:nvPr>
        </p:nvSpPr>
        <p:spPr>
          <a:xfrm>
            <a:off x="0" y="0"/>
            <a:ext cx="3995420" cy="348316"/>
          </a:xfrm>
          <a:prstGeom prst="rect">
            <a:avLst/>
          </a:prstGeom>
        </p:spPr>
        <p:txBody>
          <a:bodyPr vert="horz" lIns="92309" tIns="46154" rIns="92309" bIns="46154" rtlCol="0"/>
          <a:lstStyle>
            <a:lvl1pPr algn="l">
              <a:defRPr sz="1200"/>
            </a:lvl1pPr>
          </a:lstStyle>
          <a:p>
            <a:endParaRPr lang="nl-NL"/>
          </a:p>
        </p:txBody>
      </p:sp>
      <p:sp>
        <p:nvSpPr>
          <p:cNvPr id="3" name="Date Placeholder 2">
            <a:extLst>
              <a:ext uri="{FF2B5EF4-FFF2-40B4-BE49-F238E27FC236}">
                <a16:creationId xmlns:a16="http://schemas.microsoft.com/office/drawing/2014/main" id="{1893E4F8-F448-E770-163C-109943E4E24B}"/>
              </a:ext>
            </a:extLst>
          </p:cNvPr>
          <p:cNvSpPr>
            <a:spLocks noGrp="1"/>
          </p:cNvSpPr>
          <p:nvPr>
            <p:ph type="dt" sz="quarter" idx="1"/>
          </p:nvPr>
        </p:nvSpPr>
        <p:spPr>
          <a:xfrm>
            <a:off x="5223180" y="0"/>
            <a:ext cx="3995420" cy="348316"/>
          </a:xfrm>
          <a:prstGeom prst="rect">
            <a:avLst/>
          </a:prstGeom>
        </p:spPr>
        <p:txBody>
          <a:bodyPr vert="horz" lIns="92309" tIns="46154" rIns="92309" bIns="46154" rtlCol="0"/>
          <a:lstStyle>
            <a:lvl1pPr algn="r">
              <a:defRPr sz="1200"/>
            </a:lvl1pPr>
          </a:lstStyle>
          <a:p>
            <a:endParaRPr lang="nl-NL"/>
          </a:p>
        </p:txBody>
      </p:sp>
      <p:sp>
        <p:nvSpPr>
          <p:cNvPr id="4" name="Footer Placeholder 3">
            <a:extLst>
              <a:ext uri="{FF2B5EF4-FFF2-40B4-BE49-F238E27FC236}">
                <a16:creationId xmlns:a16="http://schemas.microsoft.com/office/drawing/2014/main" id="{F92B88A5-2823-0BFC-A720-3795BE117D55}"/>
              </a:ext>
            </a:extLst>
          </p:cNvPr>
          <p:cNvSpPr>
            <a:spLocks noGrp="1"/>
          </p:cNvSpPr>
          <p:nvPr>
            <p:ph type="ftr" sz="quarter" idx="2"/>
          </p:nvPr>
        </p:nvSpPr>
        <p:spPr>
          <a:xfrm>
            <a:off x="0" y="6585886"/>
            <a:ext cx="3995420" cy="348315"/>
          </a:xfrm>
          <a:prstGeom prst="rect">
            <a:avLst/>
          </a:prstGeom>
        </p:spPr>
        <p:txBody>
          <a:bodyPr vert="horz" lIns="92309" tIns="46154" rIns="92309" bIns="46154" rtlCol="0" anchor="b"/>
          <a:lstStyle>
            <a:lvl1pPr algn="l">
              <a:defRPr sz="1200"/>
            </a:lvl1pPr>
          </a:lstStyle>
          <a:p>
            <a:endParaRPr lang="nl-NL"/>
          </a:p>
        </p:txBody>
      </p:sp>
      <p:sp>
        <p:nvSpPr>
          <p:cNvPr id="5" name="Slide Number Placeholder 4">
            <a:extLst>
              <a:ext uri="{FF2B5EF4-FFF2-40B4-BE49-F238E27FC236}">
                <a16:creationId xmlns:a16="http://schemas.microsoft.com/office/drawing/2014/main" id="{DA95C6A0-F4D5-A183-6E1C-FF0B3CE9E415}"/>
              </a:ext>
            </a:extLst>
          </p:cNvPr>
          <p:cNvSpPr>
            <a:spLocks noGrp="1"/>
          </p:cNvSpPr>
          <p:nvPr>
            <p:ph type="sldNum" sz="quarter" idx="3"/>
          </p:nvPr>
        </p:nvSpPr>
        <p:spPr>
          <a:xfrm>
            <a:off x="5223180" y="6585886"/>
            <a:ext cx="3995420" cy="348315"/>
          </a:xfrm>
          <a:prstGeom prst="rect">
            <a:avLst/>
          </a:prstGeom>
        </p:spPr>
        <p:txBody>
          <a:bodyPr vert="horz" lIns="92309" tIns="46154" rIns="92309" bIns="46154" rtlCol="0" anchor="b"/>
          <a:lstStyle>
            <a:lvl1pPr algn="r">
              <a:defRPr sz="1200"/>
            </a:lvl1pPr>
          </a:lstStyle>
          <a:p>
            <a:fld id="{327879E7-3C5F-4EF8-9B3B-74290D8DA883}" type="slidenum">
              <a:rPr lang="nl-NL" smtClean="0"/>
              <a:t>‹#›</a:t>
            </a:fld>
            <a:endParaRPr lang="nl-NL"/>
          </a:p>
        </p:txBody>
      </p:sp>
    </p:spTree>
    <p:extLst>
      <p:ext uri="{BB962C8B-B14F-4D97-AF65-F5344CB8AC3E}">
        <p14:creationId xmlns:p14="http://schemas.microsoft.com/office/powerpoint/2010/main" val="3583114519"/>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995420" cy="347914"/>
          </a:xfrm>
          <a:prstGeom prst="rect">
            <a:avLst/>
          </a:prstGeom>
        </p:spPr>
        <p:txBody>
          <a:bodyPr vert="horz" lIns="92309" tIns="46154" rIns="92309" bIns="46154" rtlCol="0"/>
          <a:lstStyle>
            <a:lvl1pPr algn="l">
              <a:defRPr sz="1200"/>
            </a:lvl1pPr>
          </a:lstStyle>
          <a:p>
            <a:endParaRPr lang="en-GB" dirty="0"/>
          </a:p>
        </p:txBody>
      </p:sp>
      <p:sp>
        <p:nvSpPr>
          <p:cNvPr id="3" name="Date Placeholder 2"/>
          <p:cNvSpPr>
            <a:spLocks noGrp="1"/>
          </p:cNvSpPr>
          <p:nvPr>
            <p:ph type="dt" idx="1"/>
          </p:nvPr>
        </p:nvSpPr>
        <p:spPr>
          <a:xfrm>
            <a:off x="5222646" y="1"/>
            <a:ext cx="3995420" cy="347914"/>
          </a:xfrm>
          <a:prstGeom prst="rect">
            <a:avLst/>
          </a:prstGeom>
        </p:spPr>
        <p:txBody>
          <a:bodyPr vert="horz" lIns="92309" tIns="46154" rIns="92309" bIns="46154" rtlCol="0"/>
          <a:lstStyle>
            <a:lvl1pPr algn="r">
              <a:defRPr sz="1200"/>
            </a:lvl1pPr>
          </a:lstStyle>
          <a:p>
            <a:endParaRPr lang="en-GB" dirty="0"/>
          </a:p>
        </p:txBody>
      </p:sp>
      <p:sp>
        <p:nvSpPr>
          <p:cNvPr id="4" name="Slide Image Placeholder 3"/>
          <p:cNvSpPr>
            <a:spLocks noGrp="1" noRot="1" noChangeAspect="1"/>
          </p:cNvSpPr>
          <p:nvPr>
            <p:ph type="sldImg" idx="2"/>
          </p:nvPr>
        </p:nvSpPr>
        <p:spPr>
          <a:xfrm>
            <a:off x="2530475" y="866775"/>
            <a:ext cx="4159250" cy="2339975"/>
          </a:xfrm>
          <a:prstGeom prst="rect">
            <a:avLst/>
          </a:prstGeom>
          <a:noFill/>
          <a:ln w="12700">
            <a:solidFill>
              <a:prstClr val="black"/>
            </a:solidFill>
          </a:ln>
        </p:spPr>
        <p:txBody>
          <a:bodyPr vert="horz" lIns="92309" tIns="46154" rIns="92309" bIns="46154" rtlCol="0" anchor="ctr"/>
          <a:lstStyle/>
          <a:p>
            <a:endParaRPr lang="en-GB" dirty="0"/>
          </a:p>
        </p:txBody>
      </p:sp>
      <p:sp>
        <p:nvSpPr>
          <p:cNvPr id="5" name="Notes Placeholder 4"/>
          <p:cNvSpPr>
            <a:spLocks noGrp="1"/>
          </p:cNvSpPr>
          <p:nvPr>
            <p:ph type="body" sz="quarter" idx="3"/>
          </p:nvPr>
        </p:nvSpPr>
        <p:spPr>
          <a:xfrm>
            <a:off x="922020" y="3337083"/>
            <a:ext cx="7376160" cy="2730342"/>
          </a:xfrm>
          <a:prstGeom prst="rect">
            <a:avLst/>
          </a:prstGeom>
        </p:spPr>
        <p:txBody>
          <a:bodyPr vert="horz" lIns="92309" tIns="46154" rIns="92309" bIns="4615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86287"/>
            <a:ext cx="3995420" cy="347913"/>
          </a:xfrm>
          <a:prstGeom prst="rect">
            <a:avLst/>
          </a:prstGeom>
        </p:spPr>
        <p:txBody>
          <a:bodyPr vert="horz" lIns="92309" tIns="46154" rIns="92309" bIns="46154" rtlCol="0" anchor="b"/>
          <a:lstStyle>
            <a:lvl1pPr algn="l">
              <a:defRPr sz="1200"/>
            </a:lvl1pPr>
          </a:lstStyle>
          <a:p>
            <a:endParaRPr lang="en-GB" dirty="0"/>
          </a:p>
        </p:txBody>
      </p:sp>
      <p:sp>
        <p:nvSpPr>
          <p:cNvPr id="7" name="Slide Number Placeholder 6"/>
          <p:cNvSpPr>
            <a:spLocks noGrp="1"/>
          </p:cNvSpPr>
          <p:nvPr>
            <p:ph type="sldNum" sz="quarter" idx="5"/>
          </p:nvPr>
        </p:nvSpPr>
        <p:spPr>
          <a:xfrm>
            <a:off x="5222646" y="6586287"/>
            <a:ext cx="3995420" cy="347913"/>
          </a:xfrm>
          <a:prstGeom prst="rect">
            <a:avLst/>
          </a:prstGeom>
        </p:spPr>
        <p:txBody>
          <a:bodyPr vert="horz" lIns="92309" tIns="46154" rIns="92309" bIns="46154" rtlCol="0" anchor="b"/>
          <a:lstStyle>
            <a:lvl1pPr algn="r">
              <a:defRPr sz="1200"/>
            </a:lvl1pPr>
          </a:lstStyle>
          <a:p>
            <a:fld id="{0D92EB36-4A80-453E-AD60-5EAF852BCFB2}" type="slidenum">
              <a:rPr lang="en-GB" smtClean="0"/>
              <a:t>‹#›</a:t>
            </a:fld>
            <a:endParaRPr lang="en-GB" dirty="0"/>
          </a:p>
        </p:txBody>
      </p:sp>
    </p:spTree>
    <p:extLst>
      <p:ext uri="{BB962C8B-B14F-4D97-AF65-F5344CB8AC3E}">
        <p14:creationId xmlns:p14="http://schemas.microsoft.com/office/powerpoint/2010/main" val="3434828748"/>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presentation focusses on integrating climate resilience into the PPP Contract, with implications for the Contract Management Phase.  </a:t>
            </a:r>
          </a:p>
          <a:p>
            <a:r>
              <a:rPr lang="en-US" dirty="0"/>
              <a:t>We first look at the framework for this with reference to the CRIO Handbook, then we dive deeper into matters of Contract Management and Risk Allocation</a:t>
            </a:r>
          </a:p>
          <a:p>
            <a:endParaRPr lang="en-GB" dirty="0"/>
          </a:p>
        </p:txBody>
      </p:sp>
      <p:sp>
        <p:nvSpPr>
          <p:cNvPr id="5" name="Date Placeholder 4">
            <a:extLst>
              <a:ext uri="{FF2B5EF4-FFF2-40B4-BE49-F238E27FC236}">
                <a16:creationId xmlns:a16="http://schemas.microsoft.com/office/drawing/2014/main" id="{D1472F82-C163-4E7A-2152-2495692612A2}"/>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35888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Describe these basic principles of a ‘standard’ PPP Monitoring System</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So that audience understands the role it plays in a PPP, in preparation for understanding how climate resilience can be brought in to this aspect.</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32626090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Whilst the private party is typically made responsible for monitoring, that doesn’t mean that the public party doesn’t also play a role.  This </a:t>
            </a:r>
            <a:r>
              <a:rPr kumimoji="0" lang="en-GB" sz="1200" b="0" i="0" u="none" strike="noStrike" kern="1200" cap="none" spc="0" normalizeH="0" baseline="0" noProof="0" dirty="0" err="1">
                <a:ln>
                  <a:noFill/>
                </a:ln>
                <a:solidFill>
                  <a:prstClr val="black"/>
                </a:solidFill>
                <a:effectLst/>
                <a:uLnTx/>
                <a:uFillTx/>
                <a:latin typeface="Calibri" panose="020F0502020204030204"/>
                <a:ea typeface="+mn-ea"/>
                <a:cs typeface="+mn-cs"/>
              </a:rPr>
              <a:t>riole</a:t>
            </a: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 is to VERIFY and ENFORCE. As explained on the slide.</a:t>
            </a: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3420135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Describe these common pitfalls of a ‘standard’ PPP Monitoring System</a:t>
            </a: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32089940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US" dirty="0"/>
              <a:t>Now that we’ve described a ‘typical’ PPP Monitoring System on the preceding slides, we can now consider how to incorporate climate resilience into this. </a:t>
            </a:r>
          </a:p>
          <a:p>
            <a:pPr marL="171450" indent="-171450">
              <a:buFont typeface="Wingdings" panose="05000000000000000000" pitchFamily="2" charset="2"/>
              <a:buChar char="Ø"/>
            </a:pPr>
            <a:r>
              <a:rPr lang="en-US" dirty="0"/>
              <a:t>This slide gives some options on how this can be done - </a:t>
            </a: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Illustrate where in contract documents climate resilience should be brought in</a:t>
            </a: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18822136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Describe these basic principles of a ‘standard’ PPP Payment Mechanism.</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So that audience understands the role it plays in a PPP, in preparation for understanding how climate resilience can be brought in to this aspect.</a:t>
            </a: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198033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This slide highlights other ways in which the private party can be incentivized to focus on certain things, in addition to the Payment Mechanism.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These ways then also provide opportunities to focus on climate resilience. </a:t>
            </a:r>
            <a:endParaRPr lang="en-US" dirty="0"/>
          </a:p>
        </p:txBody>
      </p:sp>
      <p:sp>
        <p:nvSpPr>
          <p:cNvPr id="5" name="Date Placeholder 4">
            <a:extLst>
              <a:ext uri="{FF2B5EF4-FFF2-40B4-BE49-F238E27FC236}">
                <a16:creationId xmlns:a16="http://schemas.microsoft.com/office/drawing/2014/main" id="{CAD8A655-15D6-6743-CCFC-C0767E8F7D6C}"/>
              </a:ext>
            </a:extLst>
          </p:cNvPr>
          <p:cNvSpPr>
            <a:spLocks noGrp="1"/>
          </p:cNvSpPr>
          <p:nvPr>
            <p:ph type="dt" idx="1"/>
          </p:nvPr>
        </p:nvSpPr>
        <p:spPr/>
        <p:txBody>
          <a:bodyPr/>
          <a:lstStyle/>
          <a:p>
            <a:endParaRPr lang="en-GB" dirty="0"/>
          </a:p>
        </p:txBody>
      </p:sp>
    </p:spTree>
    <p:extLst>
      <p:ext uri="{BB962C8B-B14F-4D97-AF65-F5344CB8AC3E}">
        <p14:creationId xmlns:p14="http://schemas.microsoft.com/office/powerpoint/2010/main" val="38881666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This principle is important, as putting TOO MUCH emphasis on forcing climate resilience may have unwanted consequences.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A reminder that everything must be kept ‘in balance’.</a:t>
            </a:r>
          </a:p>
          <a:p>
            <a:endParaRPr lang="en-US" dirty="0"/>
          </a:p>
        </p:txBody>
      </p:sp>
      <p:sp>
        <p:nvSpPr>
          <p:cNvPr id="5" name="Date Placeholder 4">
            <a:extLst>
              <a:ext uri="{FF2B5EF4-FFF2-40B4-BE49-F238E27FC236}">
                <a16:creationId xmlns:a16="http://schemas.microsoft.com/office/drawing/2014/main" id="{E2B82818-39E5-2035-28E8-672C2524CF54}"/>
              </a:ext>
            </a:extLst>
          </p:cNvPr>
          <p:cNvSpPr>
            <a:spLocks noGrp="1"/>
          </p:cNvSpPr>
          <p:nvPr>
            <p:ph type="dt" idx="1"/>
          </p:nvPr>
        </p:nvSpPr>
        <p:spPr/>
        <p:txBody>
          <a:bodyPr/>
          <a:lstStyle/>
          <a:p>
            <a:endParaRPr lang="en-GB" dirty="0"/>
          </a:p>
        </p:txBody>
      </p:sp>
    </p:spTree>
    <p:extLst>
      <p:ext uri="{BB962C8B-B14F-4D97-AF65-F5344CB8AC3E}">
        <p14:creationId xmlns:p14="http://schemas.microsoft.com/office/powerpoint/2010/main" val="11094342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Describe these common pitfalls in practice of a ‘standard’ PPP Payment Mechanism.</a:t>
            </a: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15698356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US" dirty="0"/>
              <a:t>Now that we’ve described a ‘typical’ PPP Payment </a:t>
            </a:r>
            <a:r>
              <a:rPr lang="en-US" dirty="0" err="1"/>
              <a:t>Mechanismon</a:t>
            </a:r>
            <a:r>
              <a:rPr lang="en-US" dirty="0"/>
              <a:t> the preceding slides, we can now consider how to incorporate climate resilience into this. </a:t>
            </a:r>
          </a:p>
          <a:p>
            <a:pPr marL="171450" indent="-171450">
              <a:buFont typeface="Wingdings" panose="05000000000000000000" pitchFamily="2" charset="2"/>
              <a:buChar char="Ø"/>
            </a:pPr>
            <a:r>
              <a:rPr lang="en-US" dirty="0"/>
              <a:t>This slide gives some options on how this can be done - </a:t>
            </a: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Illustrate where in contract documents climate resilience should be brought in, by means of examples</a:t>
            </a: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381732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move onto considering risk allocation in the PPP contract specifically…</a:t>
            </a:r>
            <a:endParaRPr lang="en-NL"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4278361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GB" dirty="0"/>
              <a:t>Describe steps in the Contract Management Phase.</a:t>
            </a:r>
          </a:p>
          <a:p>
            <a:pPr marL="171450" indent="-171450">
              <a:buFont typeface="Wingdings" panose="05000000000000000000" pitchFamily="2" charset="2"/>
              <a:buChar char="Ø"/>
            </a:pPr>
            <a:r>
              <a:rPr lang="en-GB" dirty="0"/>
              <a:t>Note that all of these steps follow on from what is included into the PPP Contract – hence this presentation will focus on that.</a:t>
            </a:r>
          </a:p>
        </p:txBody>
      </p:sp>
      <p:sp>
        <p:nvSpPr>
          <p:cNvPr id="5" name="Date Placeholder 4">
            <a:extLst>
              <a:ext uri="{FF2B5EF4-FFF2-40B4-BE49-F238E27FC236}">
                <a16:creationId xmlns:a16="http://schemas.microsoft.com/office/drawing/2014/main" id="{DEB90624-50A3-2949-2C1F-2A5A16ED21FE}"/>
              </a:ext>
            </a:extLst>
          </p:cNvPr>
          <p:cNvSpPr>
            <a:spLocks noGrp="1"/>
          </p:cNvSpPr>
          <p:nvPr>
            <p:ph type="dt" idx="1"/>
          </p:nvPr>
        </p:nvSpPr>
        <p:spPr/>
        <p:txBody>
          <a:bodyPr/>
          <a:lstStyle/>
          <a:p>
            <a:endParaRPr lang="en-GB" dirty="0"/>
          </a:p>
        </p:txBody>
      </p:sp>
    </p:spTree>
    <p:extLst>
      <p:ext uri="{BB962C8B-B14F-4D97-AF65-F5344CB8AC3E}">
        <p14:creationId xmlns:p14="http://schemas.microsoft.com/office/powerpoint/2010/main" val="3247818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Start by making clear what the PPP Contract is, and what elements it must include as ‘standard’. </a:t>
            </a: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41458931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This slide gives further background as to how the PPP Contract is generally put together, to understand what is flexible and what is not.</a:t>
            </a: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21620260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This slide describes why a PPP Contract needs to include a mechanism for flexibility – this becomes especially important when we subsequently look into how to deal with climate CHANGE in a PPP Contract.</a:t>
            </a: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41545315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US" dirty="0"/>
              <a:t>This is an example </a:t>
            </a:r>
            <a:r>
              <a:rPr lang="en-US" dirty="0" err="1"/>
              <a:t>ToC</a:t>
            </a:r>
            <a:r>
              <a:rPr lang="en-US" dirty="0"/>
              <a:t> from a PPP Contract.</a:t>
            </a:r>
          </a:p>
          <a:p>
            <a:pPr marL="171450" indent="-171450">
              <a:buFont typeface="Wingdings" panose="05000000000000000000" pitchFamily="2" charset="2"/>
              <a:buChar char="Ø"/>
            </a:pPr>
            <a:r>
              <a:rPr lang="en-US" dirty="0"/>
              <a:t>Good to ask the audience at this point if this structure looks familiar, or if they are used to seeing something different in a Contract?</a:t>
            </a:r>
            <a:endParaRPr lang="en-NL"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19092791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This slide lists the basic requirements of a ‘standard’ PPP.</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Highlight that ‘Project insurances’ and ‘definition of force majeure’ or key areas where climate resilience needs to be considered for, especially in relation to future climate change. Because climate change has not traditionally been accounted for in earlier PPP Contracts.</a:t>
            </a:r>
          </a:p>
          <a:p>
            <a:endParaRPr lang="en-US" dirty="0"/>
          </a:p>
        </p:txBody>
      </p:sp>
      <p:sp>
        <p:nvSpPr>
          <p:cNvPr id="5" name="Date Placeholder 4">
            <a:extLst>
              <a:ext uri="{FF2B5EF4-FFF2-40B4-BE49-F238E27FC236}">
                <a16:creationId xmlns:a16="http://schemas.microsoft.com/office/drawing/2014/main" id="{B9A0C959-BD46-443A-3280-6A82A8EC979F}"/>
              </a:ext>
            </a:extLst>
          </p:cNvPr>
          <p:cNvSpPr>
            <a:spLocks noGrp="1"/>
          </p:cNvSpPr>
          <p:nvPr>
            <p:ph type="dt" idx="1"/>
          </p:nvPr>
        </p:nvSpPr>
        <p:spPr/>
        <p:txBody>
          <a:bodyPr/>
          <a:lstStyle/>
          <a:p>
            <a:endParaRPr lang="en-GB" dirty="0"/>
          </a:p>
        </p:txBody>
      </p:sp>
    </p:spTree>
    <p:extLst>
      <p:ext uri="{BB962C8B-B14F-4D97-AF65-F5344CB8AC3E}">
        <p14:creationId xmlns:p14="http://schemas.microsoft.com/office/powerpoint/2010/main" val="34306221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Describe how the ‘automatic change’ mechanisms in a PPP Contract do already allow for a certain degree of flexibility to account for changes. </a:t>
            </a:r>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28622342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Despite the ‘automatic provisions’, a formal procedure for change is still required. Typically for more significant or unforeseen changes.</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 It’s important to understand this process, to decide whether climate change should be dealt with through this change procedure or not.</a:t>
            </a:r>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11900634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This slide highlights that the standard change procedure in a PPP Contract is typically quite a complex and administration-heavy procedure.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So consider whether a simplified procedure could be brought into a PPP Contract specifically to allow for changes to make the project more climate resilient.</a:t>
            </a: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39867205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GB" dirty="0"/>
              <a:t>Describe this principle of sequential risk allocation – use a non-climate risk as an example first and ensure that audience buy in to the hierarchy – this is important!</a:t>
            </a:r>
          </a:p>
          <a:p>
            <a:pPr marL="171450" indent="-171450">
              <a:buFont typeface="Wingdings" panose="05000000000000000000" pitchFamily="2" charset="2"/>
              <a:buChar char="Ø"/>
            </a:pPr>
            <a:r>
              <a:rPr lang="en-GB" dirty="0"/>
              <a:t>Climate Risks should be assigned to:</a:t>
            </a:r>
          </a:p>
          <a:p>
            <a:pPr marL="628650" lvl="1" indent="-171450">
              <a:buFont typeface="Wingdings" panose="05000000000000000000" pitchFamily="2" charset="2"/>
              <a:buChar char="Ø"/>
            </a:pPr>
            <a:r>
              <a:rPr lang="en-GB" dirty="0"/>
              <a:t>Private Party when climate event limited to the project and immediate surrounds – frequent recurrence interval events., say 1:10yr events.</a:t>
            </a:r>
          </a:p>
          <a:p>
            <a:pPr marL="628650" lvl="1" indent="-171450">
              <a:buFont typeface="Wingdings" panose="05000000000000000000" pitchFamily="2" charset="2"/>
              <a:buChar char="Ø"/>
            </a:pPr>
            <a:r>
              <a:rPr lang="en-GB" dirty="0"/>
              <a:t>Public Party when climate events are more extreme, say 1:100yr events, that have regional impacts, on telecommunication network, etc.</a:t>
            </a:r>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9297394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To understand how best to allocate climate risks, it is good first to understand some more principles of risk allocation.</a:t>
            </a:r>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25057761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mentioned earlier, this presentation dives deeper into matters of Contract Management and Risk Allocation.</a:t>
            </a:r>
          </a:p>
          <a:p>
            <a:endParaRPr lang="en-NL"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192501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Describe the 3 tiers of supervening events.</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Ask audience if this tiered system is used in their own contracts?</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Give some non-climate risk examples, such as violence around national elections, so that it can be understood where climate events may fit within this tiered approach.</a:t>
            </a:r>
            <a:endParaRPr lang="en-GB" dirty="0"/>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40773590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Describe what force majeure is.</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Ask audience what examples of force majeure they are familiar with.</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40426110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Further describe Force Majeure as per slide.</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11043812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Talk through the slide.</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Highlight that climate resilience aspects should be considered for in the definition of Force Majeure.</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Pose the question whether extreme climate events are still, in the knowledge that climate change is taking place, unforeseen? i.e. to what extent do extreme floods still qualify as force majeure?</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20796011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US" dirty="0"/>
              <a:t>These 2 slides provide a ‘Road Map’ for defining Force Majeure in the PPP Contract to account for climate (change) risk.</a:t>
            </a:r>
          </a:p>
          <a:p>
            <a:pPr marL="171450" indent="-171450">
              <a:buFont typeface="Wingdings" panose="05000000000000000000" pitchFamily="2" charset="2"/>
              <a:buChar char="Ø"/>
            </a:pPr>
            <a:r>
              <a:rPr lang="en-US" dirty="0"/>
              <a:t>Talk through steps 1 and 2.</a:t>
            </a:r>
            <a:endParaRPr lang="en-NL"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18247997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US" dirty="0"/>
              <a:t>These 2 slides provide a ‘Road Map’ for defining Force Majeure in the PPP Contract to account for climate (change) risk.</a:t>
            </a:r>
          </a:p>
          <a:p>
            <a:pPr marL="171450" indent="-171450">
              <a:buFont typeface="Wingdings" panose="05000000000000000000" pitchFamily="2" charset="2"/>
              <a:buChar char="Ø"/>
            </a:pPr>
            <a:r>
              <a:rPr lang="en-US" dirty="0"/>
              <a:t>Talk through steps 3 and 4.</a:t>
            </a:r>
          </a:p>
          <a:p>
            <a:pPr marL="171450" indent="-171450">
              <a:buFont typeface="Wingdings" panose="05000000000000000000" pitchFamily="2" charset="2"/>
              <a:buChar char="Ø"/>
            </a:pPr>
            <a:r>
              <a:rPr lang="en-US" dirty="0"/>
              <a:t>Flooding is probably the most important aspect, so good to use this as an example and talk it through – showing that risks can be shared by defining ‘hand-over’ points of the risk – e.g. above 1:100yr event…</a:t>
            </a:r>
            <a:endParaRPr lang="en-NL" dirty="0"/>
          </a:p>
          <a:p>
            <a:endParaRPr lang="en-NL"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7036137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Describe these basic insurance principles of a ‘standard’ PPP.</a:t>
            </a: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16069152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Highlight how climate resilience is incorporated into </a:t>
            </a:r>
            <a:r>
              <a:rPr kumimoji="0" lang="en-GB" sz="1200" b="0" i="0" u="none" strike="noStrike" kern="1200" cap="none" spc="0" normalizeH="0" baseline="0" noProof="0" dirty="0" err="1">
                <a:ln>
                  <a:noFill/>
                </a:ln>
                <a:solidFill>
                  <a:prstClr val="black"/>
                </a:solidFill>
                <a:effectLst/>
                <a:uLnTx/>
                <a:uFillTx/>
                <a:latin typeface="Calibri" panose="020F0502020204030204"/>
                <a:ea typeface="+mn-ea"/>
                <a:cs typeface="+mn-cs"/>
              </a:rPr>
              <a:t>handback</a:t>
            </a: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 requirements at end of project lifecycle.</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E.g. as stated on slide, which would be part of the Monitoring System.</a:t>
            </a:r>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39195965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US" dirty="0"/>
              <a:t>To </a:t>
            </a:r>
            <a:r>
              <a:rPr lang="en-US" dirty="0" err="1"/>
              <a:t>summarise</a:t>
            </a:r>
            <a:r>
              <a:rPr lang="en-US" dirty="0"/>
              <a:t>, read through each of the 6 points – making reference to key discussions on these points earlier in the presentation.</a:t>
            </a:r>
            <a:endParaRPr lang="en-NL"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4252360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Starting with Contract Management.</a:t>
            </a:r>
            <a:endParaRPr lang="en-NL"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16214097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Describe these three pillars of a ‘standard’ PPP.</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Each is required to be in place to ensure a successful PPP.</a:t>
            </a: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40614474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Describe the differences between a specification for a ‘traditionally-procured’ infrastructure project vs a specification for a standard PPP.</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So that audience understands the role it plays in a PPP, in preparation for understanding how climate resilience can be brought in to this aspect.</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19514181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US" dirty="0"/>
              <a:t>Note these situations where input-based specs are still used in a PPP.</a:t>
            </a:r>
            <a:endParaRPr lang="en-NL"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22510509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Describe these common pitfalls of a ‘standard’ PPP.</a:t>
            </a: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1500141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US" dirty="0"/>
              <a:t>Now that we’ve described ‘typical’ PPP Performance Requirements on the preceding slides, we can now consider how to incorporate climate resilience into this. </a:t>
            </a:r>
          </a:p>
          <a:p>
            <a:pPr marL="171450" indent="-171450">
              <a:buFont typeface="Wingdings" panose="05000000000000000000" pitchFamily="2" charset="2"/>
              <a:buChar char="Ø"/>
            </a:pPr>
            <a:r>
              <a:rPr lang="en-US" dirty="0"/>
              <a:t>This slide gives some options on how this can be done.</a:t>
            </a:r>
          </a:p>
          <a:p>
            <a:pPr marL="171450" indent="-171450">
              <a:buFont typeface="Wingdings" panose="05000000000000000000" pitchFamily="2" charset="2"/>
              <a:buChar char="Ø"/>
            </a:pPr>
            <a:r>
              <a:rPr lang="en-GB" dirty="0"/>
              <a:t>Some adaptation solutions may need to be specified as requirements, particularly those with broader co-benefits, or where lock-in occurs – e.g. bridges, that need to still operate effectively under future climate in 100yrs time.</a:t>
            </a:r>
          </a:p>
          <a:p>
            <a:pPr marL="171450" indent="-171450">
              <a:buFont typeface="Wingdings" panose="05000000000000000000" pitchFamily="2" charset="2"/>
              <a:buChar char="Ø"/>
            </a:pPr>
            <a:r>
              <a:rPr lang="en-GB" dirty="0"/>
              <a:t>In a PPP, the public party is in many cases already incentivised to include for including adaptation solutions in the detailed design, where that will reduce repair costs and service interruptions over the timespan of the PPP Contract.</a:t>
            </a:r>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11328481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4.xml"/><Relationship Id="rId4"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5.xml"/><Relationship Id="rId4" Type="http://schemas.openxmlformats.org/officeDocument/2006/relationships/image" Target="../media/image2.png"/></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6.xml"/><Relationship Id="rId4" Type="http://schemas.openxmlformats.org/officeDocument/2006/relationships/image" Target="../media/image3.png"/></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pic>
        <p:nvPicPr>
          <p:cNvPr id="9" name="Picture 8" descr="A circular emblem with animals and symbols&#10;&#10;Description automatically generated">
            <a:extLst>
              <a:ext uri="{FF2B5EF4-FFF2-40B4-BE49-F238E27FC236}">
                <a16:creationId xmlns:a16="http://schemas.microsoft.com/office/drawing/2014/main" id="{20283E00-A222-3BD2-D61F-E0278C654597}"/>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385355" y="5681808"/>
            <a:ext cx="832023" cy="840140"/>
          </a:xfrm>
          <a:prstGeom prst="rect">
            <a:avLst/>
          </a:prstGeom>
        </p:spPr>
      </p:pic>
      <p:sp>
        <p:nvSpPr>
          <p:cNvPr id="11" name="Text Box 1">
            <a:extLst>
              <a:ext uri="{FF2B5EF4-FFF2-40B4-BE49-F238E27FC236}">
                <a16:creationId xmlns:a16="http://schemas.microsoft.com/office/drawing/2014/main" id="{F086C910-579B-BED1-AF73-6BFDC9D96E1B}"/>
              </a:ext>
            </a:extLst>
          </p:cNvPr>
          <p:cNvSpPr txBox="1"/>
          <p:nvPr userDrawn="1"/>
        </p:nvSpPr>
        <p:spPr>
          <a:xfrm>
            <a:off x="3217378" y="5681808"/>
            <a:ext cx="1047750" cy="896336"/>
          </a:xfrm>
          <a:prstGeom prst="rect">
            <a:avLst/>
          </a:prstGeom>
          <a:noFill/>
          <a:ln>
            <a:noFill/>
          </a:ln>
        </p:spPr>
        <p:txBody>
          <a:bodyPr rot="0" spcFirstLastPara="0" vert="horz" wrap="square" lIns="91440" tIns="45720" rIns="91440" bIns="45720" numCol="1" spcCol="0" rtlCol="0" fromWordArt="0" anchor="t" anchorCtr="0" forceAA="0" compatLnSpc="1">
            <a:prstTxWarp prst="textNoShape">
              <a:avLst/>
            </a:prstTxWarp>
            <a:spAutoFit/>
          </a:bodyPr>
          <a:lstStyle/>
          <a:p>
            <a:pPr>
              <a:lnSpc>
                <a:spcPct val="107000"/>
              </a:lnSpc>
              <a:spcAft>
                <a:spcPts val="800"/>
              </a:spcAft>
              <a:tabLst>
                <a:tab pos="8572500" algn="r"/>
              </a:tabLst>
            </a:pPr>
            <a:r>
              <a:rPr lang="en-US" sz="1200" kern="100" dirty="0">
                <a:ln>
                  <a:noFill/>
                </a:ln>
                <a:solidFill>
                  <a:srgbClr val="00000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 </a:t>
            </a:r>
            <a:endParaRPr lang="en-NL" sz="11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8572500" algn="r"/>
              </a:tabLst>
            </a:pPr>
            <a:r>
              <a:rPr lang="en-US" sz="1200" b="1" kern="100" dirty="0">
                <a:ln>
                  <a:noFill/>
                </a:ln>
                <a:solidFill>
                  <a:schemeClr val="bg2"/>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PPP UNIT</a:t>
            </a:r>
            <a:endParaRPr lang="en-NL" sz="1100" kern="100" dirty="0">
              <a:solidFill>
                <a:schemeClr val="bg2"/>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8572500" algn="r"/>
              </a:tabLst>
            </a:pPr>
            <a:r>
              <a:rPr lang="en-US" sz="1300" b="1" kern="100" dirty="0">
                <a:ln>
                  <a:noFill/>
                </a:ln>
                <a:solidFill>
                  <a:srgbClr val="00000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 </a:t>
            </a:r>
            <a:endParaRPr lang="en-NL" sz="11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191265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19700309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21855945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1945C7B4-7B19-4B00-973C-7380A186165F}"/>
              </a:ext>
            </a:extLst>
          </p:cNvPr>
          <p:cNvPicPr>
            <a:picLocks noChangeAspect="1"/>
          </p:cNvPicPr>
          <p:nvPr/>
        </p:nvPicPr>
        <p:blipFill>
          <a:blip r:embed="rId2"/>
          <a:stretch>
            <a:fillRect/>
          </a:stretch>
        </p:blipFill>
        <p:spPr>
          <a:xfrm>
            <a:off x="2996418" y="2609619"/>
            <a:ext cx="2645129" cy="1160984"/>
          </a:xfrm>
          <a:prstGeom prst="rect">
            <a:avLst/>
          </a:prstGeom>
        </p:spPr>
      </p:pic>
      <p:pic>
        <p:nvPicPr>
          <p:cNvPr id="2" name="Picture 1" descr="A black background with red text&#10;&#10;Description automatically generated">
            <a:extLst>
              <a:ext uri="{FF2B5EF4-FFF2-40B4-BE49-F238E27FC236}">
                <a16:creationId xmlns:a16="http://schemas.microsoft.com/office/drawing/2014/main" id="{45206C4B-FB99-67D9-34AA-F69A815C33E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46440" y="2776757"/>
            <a:ext cx="1719883" cy="989594"/>
          </a:xfrm>
          <a:prstGeom prst="rect">
            <a:avLst/>
          </a:prstGeom>
        </p:spPr>
      </p:pic>
      <p:pic>
        <p:nvPicPr>
          <p:cNvPr id="4" name="Picture 3" descr="A circular emblem with animals and symbols&#10;&#10;Description automatically generated">
            <a:extLst>
              <a:ext uri="{FF2B5EF4-FFF2-40B4-BE49-F238E27FC236}">
                <a16:creationId xmlns:a16="http://schemas.microsoft.com/office/drawing/2014/main" id="{B298EC04-93B6-17FF-3F1B-D706BB747E3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33229" y="2609619"/>
            <a:ext cx="1232159" cy="1244180"/>
          </a:xfrm>
          <a:prstGeom prst="rect">
            <a:avLst/>
          </a:prstGeom>
        </p:spPr>
      </p:pic>
    </p:spTree>
    <p:extLst>
      <p:ext uri="{BB962C8B-B14F-4D97-AF65-F5344CB8AC3E}">
        <p14:creationId xmlns:p14="http://schemas.microsoft.com/office/powerpoint/2010/main" val="205541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2604574"/>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spTree>
    <p:extLst>
      <p:ext uri="{BB962C8B-B14F-4D97-AF65-F5344CB8AC3E}">
        <p14:creationId xmlns:p14="http://schemas.microsoft.com/office/powerpoint/2010/main" val="21436414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557061" y="4727494"/>
            <a:ext cx="5082362" cy="480131"/>
          </a:xfrm>
          <a:prstGeom prst="rect">
            <a:avLst/>
          </a:prstGeom>
        </p:spPr>
        <p:txBody>
          <a:bodyPr wrap="square" anchor="t" anchorCtr="0">
            <a:spAutoFit/>
          </a:bodyPr>
          <a:lstStyle>
            <a:lvl1pPr algn="l">
              <a:defRPr sz="2800">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557061" y="5207625"/>
            <a:ext cx="5082362" cy="313932"/>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669462" y="458573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42566379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8866B-1A9D-9349-8F8A-C1D13158DB20}"/>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Agenda page header goes here</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11" name="Text Placeholder 10">
            <a:extLst>
              <a:ext uri="{FF2B5EF4-FFF2-40B4-BE49-F238E27FC236}">
                <a16:creationId xmlns:a16="http://schemas.microsoft.com/office/drawing/2014/main" id="{EFC74999-D33E-4B43-A26F-F786106ACEC2}"/>
              </a:ext>
            </a:extLst>
          </p:cNvPr>
          <p:cNvSpPr>
            <a:spLocks noGrp="1"/>
          </p:cNvSpPr>
          <p:nvPr>
            <p:ph type="body" sz="quarter" idx="14"/>
          </p:nvPr>
        </p:nvSpPr>
        <p:spPr>
          <a:xfrm>
            <a:off x="1819275" y="1203325"/>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2" name="Text Placeholder 10">
            <a:extLst>
              <a:ext uri="{FF2B5EF4-FFF2-40B4-BE49-F238E27FC236}">
                <a16:creationId xmlns:a16="http://schemas.microsoft.com/office/drawing/2014/main" id="{61E88C85-98F7-8844-83D5-C103B2CFB5A5}"/>
              </a:ext>
            </a:extLst>
          </p:cNvPr>
          <p:cNvSpPr>
            <a:spLocks noGrp="1"/>
          </p:cNvSpPr>
          <p:nvPr>
            <p:ph type="body" sz="quarter" idx="15"/>
          </p:nvPr>
        </p:nvSpPr>
        <p:spPr>
          <a:xfrm>
            <a:off x="2801052" y="2233228"/>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5" name="Text Placeholder 10">
            <a:extLst>
              <a:ext uri="{FF2B5EF4-FFF2-40B4-BE49-F238E27FC236}">
                <a16:creationId xmlns:a16="http://schemas.microsoft.com/office/drawing/2014/main" id="{043264EB-2160-6941-AE82-E017D1565CB1}"/>
              </a:ext>
            </a:extLst>
          </p:cNvPr>
          <p:cNvSpPr>
            <a:spLocks noGrp="1"/>
          </p:cNvSpPr>
          <p:nvPr>
            <p:ph type="body" sz="quarter" idx="18"/>
          </p:nvPr>
        </p:nvSpPr>
        <p:spPr>
          <a:xfrm>
            <a:off x="1819275" y="3225365"/>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6" name="Text Placeholder 10">
            <a:extLst>
              <a:ext uri="{FF2B5EF4-FFF2-40B4-BE49-F238E27FC236}">
                <a16:creationId xmlns:a16="http://schemas.microsoft.com/office/drawing/2014/main" id="{80D2CBBC-99D4-5642-8D1C-FCBC326EE8A1}"/>
              </a:ext>
            </a:extLst>
          </p:cNvPr>
          <p:cNvSpPr>
            <a:spLocks noGrp="1"/>
          </p:cNvSpPr>
          <p:nvPr>
            <p:ph type="body" sz="quarter" idx="19"/>
          </p:nvPr>
        </p:nvSpPr>
        <p:spPr>
          <a:xfrm>
            <a:off x="2801052" y="4255268"/>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8" name="Text Placeholder 10">
            <a:extLst>
              <a:ext uri="{FF2B5EF4-FFF2-40B4-BE49-F238E27FC236}">
                <a16:creationId xmlns:a16="http://schemas.microsoft.com/office/drawing/2014/main" id="{0D859D86-4A3C-9D42-B4C3-6AC608CCAC05}"/>
              </a:ext>
            </a:extLst>
          </p:cNvPr>
          <p:cNvSpPr>
            <a:spLocks noGrp="1"/>
          </p:cNvSpPr>
          <p:nvPr>
            <p:ph type="body" sz="quarter" idx="21"/>
          </p:nvPr>
        </p:nvSpPr>
        <p:spPr>
          <a:xfrm>
            <a:off x="1819275" y="5255561"/>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25" name="Rectangle 24">
            <a:extLst>
              <a:ext uri="{FF2B5EF4-FFF2-40B4-BE49-F238E27FC236}">
                <a16:creationId xmlns:a16="http://schemas.microsoft.com/office/drawing/2014/main" id="{0A15DACD-4F58-AB45-B399-4FF135EE772C}"/>
              </a:ext>
            </a:extLst>
          </p:cNvPr>
          <p:cNvSpPr/>
          <p:nvPr/>
        </p:nvSpPr>
        <p:spPr>
          <a:xfrm>
            <a:off x="658502" y="110653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26" name="Rectangle 25">
            <a:extLst>
              <a:ext uri="{FF2B5EF4-FFF2-40B4-BE49-F238E27FC236}">
                <a16:creationId xmlns:a16="http://schemas.microsoft.com/office/drawing/2014/main" id="{D2A64651-4E55-B641-BDBE-9B9052616793}"/>
              </a:ext>
            </a:extLst>
          </p:cNvPr>
          <p:cNvSpPr/>
          <p:nvPr/>
        </p:nvSpPr>
        <p:spPr>
          <a:xfrm>
            <a:off x="1669522" y="211755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27" name="Rectangle 26">
            <a:extLst>
              <a:ext uri="{FF2B5EF4-FFF2-40B4-BE49-F238E27FC236}">
                <a16:creationId xmlns:a16="http://schemas.microsoft.com/office/drawing/2014/main" id="{B8BA6CD2-8D40-AD42-931F-F65F23FD57A4}"/>
              </a:ext>
            </a:extLst>
          </p:cNvPr>
          <p:cNvSpPr/>
          <p:nvPr/>
        </p:nvSpPr>
        <p:spPr>
          <a:xfrm>
            <a:off x="658502" y="312857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28" name="Rectangle 27">
            <a:extLst>
              <a:ext uri="{FF2B5EF4-FFF2-40B4-BE49-F238E27FC236}">
                <a16:creationId xmlns:a16="http://schemas.microsoft.com/office/drawing/2014/main" id="{AF913BF7-5AED-FF42-8785-E5D61D75D92E}"/>
              </a:ext>
            </a:extLst>
          </p:cNvPr>
          <p:cNvSpPr/>
          <p:nvPr/>
        </p:nvSpPr>
        <p:spPr>
          <a:xfrm>
            <a:off x="1669522" y="413959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29" name="Rectangle 28">
            <a:extLst>
              <a:ext uri="{FF2B5EF4-FFF2-40B4-BE49-F238E27FC236}">
                <a16:creationId xmlns:a16="http://schemas.microsoft.com/office/drawing/2014/main" id="{81373526-6462-BE42-B185-5322E846ECC3}"/>
              </a:ext>
            </a:extLst>
          </p:cNvPr>
          <p:cNvSpPr/>
          <p:nvPr/>
        </p:nvSpPr>
        <p:spPr>
          <a:xfrm>
            <a:off x="658502" y="5139782"/>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30" name="Text Placeholder 5">
            <a:extLst>
              <a:ext uri="{FF2B5EF4-FFF2-40B4-BE49-F238E27FC236}">
                <a16:creationId xmlns:a16="http://schemas.microsoft.com/office/drawing/2014/main" id="{886C8027-F158-EC40-A2D2-5E4F5C9C230B}"/>
              </a:ext>
            </a:extLst>
          </p:cNvPr>
          <p:cNvSpPr>
            <a:spLocks noGrp="1"/>
          </p:cNvSpPr>
          <p:nvPr>
            <p:ph type="body" sz="quarter" idx="12" hasCustomPrompt="1"/>
          </p:nvPr>
        </p:nvSpPr>
        <p:spPr>
          <a:xfrm>
            <a:off x="723754" y="1376470"/>
            <a:ext cx="1011020" cy="1011020"/>
          </a:xfrm>
          <a:prstGeom prst="rect">
            <a:avLst/>
          </a:prstGeom>
          <a:noFill/>
        </p:spPr>
        <p:txBody>
          <a:bodyPr wrap="square"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1</a:t>
            </a:r>
          </a:p>
        </p:txBody>
      </p:sp>
      <p:sp>
        <p:nvSpPr>
          <p:cNvPr id="31" name="Text Placeholder 5">
            <a:extLst>
              <a:ext uri="{FF2B5EF4-FFF2-40B4-BE49-F238E27FC236}">
                <a16:creationId xmlns:a16="http://schemas.microsoft.com/office/drawing/2014/main" id="{E0271152-8CF0-714B-BF99-883A5ABC77F1}"/>
              </a:ext>
            </a:extLst>
          </p:cNvPr>
          <p:cNvSpPr>
            <a:spLocks noGrp="1"/>
          </p:cNvSpPr>
          <p:nvPr>
            <p:ph type="body" sz="quarter" idx="13" hasCustomPrompt="1"/>
          </p:nvPr>
        </p:nvSpPr>
        <p:spPr>
          <a:xfrm>
            <a:off x="1734774" y="238749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2</a:t>
            </a:r>
          </a:p>
        </p:txBody>
      </p:sp>
      <p:sp>
        <p:nvSpPr>
          <p:cNvPr id="32" name="Text Placeholder 5">
            <a:extLst>
              <a:ext uri="{FF2B5EF4-FFF2-40B4-BE49-F238E27FC236}">
                <a16:creationId xmlns:a16="http://schemas.microsoft.com/office/drawing/2014/main" id="{FA31B49C-24FC-E446-9B39-B3BF19FB6ED3}"/>
              </a:ext>
            </a:extLst>
          </p:cNvPr>
          <p:cNvSpPr>
            <a:spLocks noGrp="1"/>
          </p:cNvSpPr>
          <p:nvPr>
            <p:ph type="body" sz="quarter" idx="16" hasCustomPrompt="1"/>
          </p:nvPr>
        </p:nvSpPr>
        <p:spPr>
          <a:xfrm>
            <a:off x="723754" y="339851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3</a:t>
            </a:r>
          </a:p>
        </p:txBody>
      </p:sp>
      <p:sp>
        <p:nvSpPr>
          <p:cNvPr id="33" name="Text Placeholder 5">
            <a:extLst>
              <a:ext uri="{FF2B5EF4-FFF2-40B4-BE49-F238E27FC236}">
                <a16:creationId xmlns:a16="http://schemas.microsoft.com/office/drawing/2014/main" id="{FD48C244-4F45-C641-9A04-319B002C0088}"/>
              </a:ext>
            </a:extLst>
          </p:cNvPr>
          <p:cNvSpPr>
            <a:spLocks noGrp="1"/>
          </p:cNvSpPr>
          <p:nvPr>
            <p:ph type="body" sz="quarter" idx="17" hasCustomPrompt="1"/>
          </p:nvPr>
        </p:nvSpPr>
        <p:spPr>
          <a:xfrm>
            <a:off x="1734774" y="440953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4</a:t>
            </a:r>
          </a:p>
        </p:txBody>
      </p:sp>
      <p:sp>
        <p:nvSpPr>
          <p:cNvPr id="34" name="Text Placeholder 5">
            <a:extLst>
              <a:ext uri="{FF2B5EF4-FFF2-40B4-BE49-F238E27FC236}">
                <a16:creationId xmlns:a16="http://schemas.microsoft.com/office/drawing/2014/main" id="{2F7C9AF1-4B1A-7E46-9BFD-4A1B9795747E}"/>
              </a:ext>
            </a:extLst>
          </p:cNvPr>
          <p:cNvSpPr>
            <a:spLocks noGrp="1"/>
          </p:cNvSpPr>
          <p:nvPr>
            <p:ph type="body" sz="quarter" idx="20" hasCustomPrompt="1"/>
          </p:nvPr>
        </p:nvSpPr>
        <p:spPr>
          <a:xfrm>
            <a:off x="723754" y="5428706"/>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5</a:t>
            </a:r>
          </a:p>
        </p:txBody>
      </p:sp>
      <p:pic>
        <p:nvPicPr>
          <p:cNvPr id="21" name="Picture 20">
            <a:extLst>
              <a:ext uri="{FF2B5EF4-FFF2-40B4-BE49-F238E27FC236}">
                <a16:creationId xmlns:a16="http://schemas.microsoft.com/office/drawing/2014/main" id="{B81A1F24-F62D-E041-947A-2148C8FA6CD9}"/>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4927171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7729035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05691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Zapf Dingbats"/>
              <a:buChar char="❍"/>
              <a:defRPr lang="en-GB" sz="24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Zapf Dingbats"/>
              <a:buChar char="❍"/>
              <a:defRPr lang="en-GB" sz="18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Zapf Dingbats"/>
              <a:buChar char="❍"/>
              <a:defRPr lang="en-US" sz="1200" kern="1200" dirty="0">
                <a:solidFill>
                  <a:srgbClr val="0070C0"/>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06295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11" name="Picture 10">
            <a:extLst>
              <a:ext uri="{FF2B5EF4-FFF2-40B4-BE49-F238E27FC236}">
                <a16:creationId xmlns:a16="http://schemas.microsoft.com/office/drawing/2014/main" id="{F9FF1AA8-0C49-2B46-9542-D14F5D87EB13}"/>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4244045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6777948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11" name="Picture 10">
            <a:extLst>
              <a:ext uri="{FF2B5EF4-FFF2-40B4-BE49-F238E27FC236}">
                <a16:creationId xmlns:a16="http://schemas.microsoft.com/office/drawing/2014/main" id="{96C31DA6-3A01-F642-BE36-D723E3C6BBC2}"/>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8137574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pic>
        <p:nvPicPr>
          <p:cNvPr id="8" name="Picture 7">
            <a:extLst>
              <a:ext uri="{FF2B5EF4-FFF2-40B4-BE49-F238E27FC236}">
                <a16:creationId xmlns:a16="http://schemas.microsoft.com/office/drawing/2014/main" id="{FEFE35A8-A697-6445-921F-4AC0BDA1C2EE}"/>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Tree>
    <p:extLst>
      <p:ext uri="{BB962C8B-B14F-4D97-AF65-F5344CB8AC3E}">
        <p14:creationId xmlns:p14="http://schemas.microsoft.com/office/powerpoint/2010/main" val="31057204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Zapf Dingbats"/>
              <a:buChar char="❍"/>
              <a:defRPr lang="en-GB" sz="24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Zapf Dingbats"/>
              <a:buChar char="❍"/>
              <a:defRPr lang="en-GB" sz="18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Zapf Dingbats"/>
              <a:buChar char="❍"/>
              <a:defRPr lang="en-US" sz="1200" kern="1200" dirty="0">
                <a:solidFill>
                  <a:srgbClr val="0070C0"/>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195840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8819978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5631796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1945C7B4-7B19-4B00-973C-7380A186165F}"/>
              </a:ext>
            </a:extLst>
          </p:cNvPr>
          <p:cNvPicPr>
            <a:picLocks noChangeAspect="1"/>
          </p:cNvPicPr>
          <p:nvPr/>
        </p:nvPicPr>
        <p:blipFill>
          <a:blip r:embed="rId2"/>
          <a:stretch>
            <a:fillRect/>
          </a:stretch>
        </p:blipFill>
        <p:spPr>
          <a:xfrm>
            <a:off x="4241516" y="2615041"/>
            <a:ext cx="3708968" cy="1627918"/>
          </a:xfrm>
          <a:prstGeom prst="rect">
            <a:avLst/>
          </a:prstGeom>
        </p:spPr>
      </p:pic>
    </p:spTree>
    <p:extLst>
      <p:ext uri="{BB962C8B-B14F-4D97-AF65-F5344CB8AC3E}">
        <p14:creationId xmlns:p14="http://schemas.microsoft.com/office/powerpoint/2010/main" val="30720658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spTree>
    <p:extLst>
      <p:ext uri="{BB962C8B-B14F-4D97-AF65-F5344CB8AC3E}">
        <p14:creationId xmlns:p14="http://schemas.microsoft.com/office/powerpoint/2010/main" val="32191265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6777948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ingle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41885420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3061589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41885420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209474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467977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41201604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95280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662580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19700309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21855945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_thank you">
    <p:bg>
      <p:bgPr>
        <a:solidFill>
          <a:srgbClr val="CCDFF1"/>
        </a:solidFill>
        <a:effectLst/>
      </p:bgPr>
    </p:bg>
    <p:spTree>
      <p:nvGrpSpPr>
        <p:cNvPr id="1" name=""/>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FFF516B0-28CF-7D74-C8EF-4E12D6D1C320}"/>
              </a:ext>
            </a:extLst>
          </p:cNvPr>
          <p:cNvPicPr>
            <a:picLocks noChangeAspect="1"/>
          </p:cNvPicPr>
          <p:nvPr userDrawn="1"/>
        </p:nvPicPr>
        <p:blipFill>
          <a:blip r:embed="rId2"/>
          <a:stretch>
            <a:fillRect/>
          </a:stretch>
        </p:blipFill>
        <p:spPr>
          <a:xfrm>
            <a:off x="3138181" y="2756267"/>
            <a:ext cx="2445131" cy="950884"/>
          </a:xfrm>
          <a:prstGeom prst="rect">
            <a:avLst/>
          </a:prstGeom>
        </p:spPr>
      </p:pic>
      <p:pic>
        <p:nvPicPr>
          <p:cNvPr id="2" name="Picture 1" descr="A circular emblem with animals and symbols&#10;&#10;Description automatically generated">
            <a:extLst>
              <a:ext uri="{FF2B5EF4-FFF2-40B4-BE49-F238E27FC236}">
                <a16:creationId xmlns:a16="http://schemas.microsoft.com/office/drawing/2014/main" id="{3D905263-E1BC-8A62-AA9E-700CD3EC495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33229" y="2609619"/>
            <a:ext cx="1232159" cy="1244180"/>
          </a:xfrm>
          <a:prstGeom prst="rect">
            <a:avLst/>
          </a:prstGeom>
        </p:spPr>
      </p:pic>
      <p:sp>
        <p:nvSpPr>
          <p:cNvPr id="6" name="Text Box 1">
            <a:extLst>
              <a:ext uri="{FF2B5EF4-FFF2-40B4-BE49-F238E27FC236}">
                <a16:creationId xmlns:a16="http://schemas.microsoft.com/office/drawing/2014/main" id="{B2B53C41-FDE1-E72D-B70E-F104A2C2B197}"/>
              </a:ext>
            </a:extLst>
          </p:cNvPr>
          <p:cNvSpPr txBox="1"/>
          <p:nvPr userDrawn="1"/>
        </p:nvSpPr>
        <p:spPr>
          <a:xfrm>
            <a:off x="7135173" y="2783541"/>
            <a:ext cx="1047750" cy="896336"/>
          </a:xfrm>
          <a:prstGeom prst="rect">
            <a:avLst/>
          </a:prstGeom>
          <a:noFill/>
          <a:ln>
            <a:noFill/>
          </a:ln>
        </p:spPr>
        <p:txBody>
          <a:bodyPr rot="0" spcFirstLastPara="0" vert="horz" wrap="square" lIns="91440" tIns="45720" rIns="91440" bIns="45720" numCol="1" spcCol="0" rtlCol="0" fromWordArt="0" anchor="t" anchorCtr="0" forceAA="0" compatLnSpc="1">
            <a:prstTxWarp prst="textNoShape">
              <a:avLst/>
            </a:prstTxWarp>
            <a:spAutoFit/>
          </a:bodyPr>
          <a:lstStyle/>
          <a:p>
            <a:pPr>
              <a:lnSpc>
                <a:spcPct val="107000"/>
              </a:lnSpc>
              <a:spcAft>
                <a:spcPts val="800"/>
              </a:spcAft>
              <a:tabLst>
                <a:tab pos="8572500" algn="r"/>
              </a:tabLst>
            </a:pPr>
            <a:r>
              <a:rPr lang="en-US" sz="1200" kern="100" dirty="0">
                <a:ln>
                  <a:noFill/>
                </a:ln>
                <a:solidFill>
                  <a:srgbClr val="00000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 </a:t>
            </a:r>
            <a:endParaRPr lang="en-NL" sz="11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8572500" algn="r"/>
              </a:tabLst>
            </a:pPr>
            <a:r>
              <a:rPr lang="en-US" sz="1200" b="1" kern="100" dirty="0">
                <a:ln>
                  <a:noFill/>
                </a:ln>
                <a:solidFill>
                  <a:srgbClr val="0070C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PPP UNIT</a:t>
            </a:r>
            <a:endParaRPr lang="en-NL" sz="11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8572500" algn="r"/>
              </a:tabLst>
            </a:pPr>
            <a:r>
              <a:rPr lang="en-US" sz="1300" b="1" kern="100" dirty="0">
                <a:ln>
                  <a:noFill/>
                </a:ln>
                <a:solidFill>
                  <a:srgbClr val="00000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 </a:t>
            </a:r>
            <a:endParaRPr lang="en-NL" sz="11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37691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3"/>
          <a:stretch>
            <a:fillRect/>
          </a:stretch>
        </p:blipFill>
        <p:spPr>
          <a:xfrm>
            <a:off x="587534" y="5784842"/>
            <a:ext cx="1612887" cy="634073"/>
          </a:xfrm>
          <a:prstGeom prst="rect">
            <a:avLst/>
          </a:prstGeom>
        </p:spPr>
      </p:pic>
      <p:pic>
        <p:nvPicPr>
          <p:cNvPr id="4" name="Picture 3">
            <a:extLst>
              <a:ext uri="{FF2B5EF4-FFF2-40B4-BE49-F238E27FC236}">
                <a16:creationId xmlns:a16="http://schemas.microsoft.com/office/drawing/2014/main" id="{B174DF14-27E7-46B3-3F1A-BC36A319CBAC}"/>
              </a:ext>
            </a:extLst>
          </p:cNvPr>
          <p:cNvPicPr>
            <a:picLocks noChangeAspect="1"/>
          </p:cNvPicPr>
          <p:nvPr userDrawn="1"/>
        </p:nvPicPr>
        <p:blipFill>
          <a:blip r:embed="rId4"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spTree>
    <p:extLst>
      <p:ext uri="{BB962C8B-B14F-4D97-AF65-F5344CB8AC3E}">
        <p14:creationId xmlns:p14="http://schemas.microsoft.com/office/powerpoint/2010/main" val="276040114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3574519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30615893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223796535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247428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38808082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17715052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42192887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32378519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135193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11160897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9919924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2" name="Picture 1" descr="A picture containing shape&#10;&#10;Description automatically generated">
            <a:extLst>
              <a:ext uri="{FF2B5EF4-FFF2-40B4-BE49-F238E27FC236}">
                <a16:creationId xmlns:a16="http://schemas.microsoft.com/office/drawing/2014/main" id="{C6E0EB7D-2E8D-1825-C174-443A195446C8}"/>
              </a:ext>
            </a:extLst>
          </p:cNvPr>
          <p:cNvPicPr>
            <a:picLocks noChangeAspect="1"/>
          </p:cNvPicPr>
          <p:nvPr userDrawn="1"/>
        </p:nvPicPr>
        <p:blipFill>
          <a:blip r:embed="rId2"/>
          <a:stretch>
            <a:fillRect/>
          </a:stretch>
        </p:blipFill>
        <p:spPr>
          <a:xfrm>
            <a:off x="3138181" y="2756267"/>
            <a:ext cx="2445131" cy="950884"/>
          </a:xfrm>
          <a:prstGeom prst="rect">
            <a:avLst/>
          </a:prstGeom>
        </p:spPr>
      </p:pic>
      <p:pic>
        <p:nvPicPr>
          <p:cNvPr id="4" name="Picture 3" descr="A circular emblem with animals and symbols&#10;&#10;Description automatically generated">
            <a:extLst>
              <a:ext uri="{FF2B5EF4-FFF2-40B4-BE49-F238E27FC236}">
                <a16:creationId xmlns:a16="http://schemas.microsoft.com/office/drawing/2014/main" id="{CCCF1416-287C-D708-72F3-0580A91E924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33229" y="2609619"/>
            <a:ext cx="1232159" cy="1244180"/>
          </a:xfrm>
          <a:prstGeom prst="rect">
            <a:avLst/>
          </a:prstGeom>
        </p:spPr>
      </p:pic>
      <p:sp>
        <p:nvSpPr>
          <p:cNvPr id="5" name="Text Box 1">
            <a:extLst>
              <a:ext uri="{FF2B5EF4-FFF2-40B4-BE49-F238E27FC236}">
                <a16:creationId xmlns:a16="http://schemas.microsoft.com/office/drawing/2014/main" id="{62F560CF-F646-71BD-113E-1AFDC1D77C38}"/>
              </a:ext>
            </a:extLst>
          </p:cNvPr>
          <p:cNvSpPr txBox="1"/>
          <p:nvPr userDrawn="1"/>
        </p:nvSpPr>
        <p:spPr>
          <a:xfrm>
            <a:off x="7135173" y="2783541"/>
            <a:ext cx="1047750" cy="896336"/>
          </a:xfrm>
          <a:prstGeom prst="rect">
            <a:avLst/>
          </a:prstGeom>
          <a:noFill/>
          <a:ln>
            <a:noFill/>
          </a:ln>
        </p:spPr>
        <p:txBody>
          <a:bodyPr rot="0" spcFirstLastPara="0" vert="horz" wrap="square" lIns="91440" tIns="45720" rIns="91440" bIns="45720" numCol="1" spcCol="0" rtlCol="0" fromWordArt="0" anchor="t" anchorCtr="0" forceAA="0" compatLnSpc="1">
            <a:prstTxWarp prst="textNoShape">
              <a:avLst/>
            </a:prstTxWarp>
            <a:spAutoFit/>
          </a:bodyPr>
          <a:lstStyle/>
          <a:p>
            <a:pPr>
              <a:lnSpc>
                <a:spcPct val="107000"/>
              </a:lnSpc>
              <a:spcAft>
                <a:spcPts val="800"/>
              </a:spcAft>
              <a:tabLst>
                <a:tab pos="8572500" algn="r"/>
              </a:tabLst>
            </a:pPr>
            <a:r>
              <a:rPr lang="en-US" sz="1200" kern="100" dirty="0">
                <a:ln>
                  <a:noFill/>
                </a:ln>
                <a:solidFill>
                  <a:srgbClr val="00000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 </a:t>
            </a:r>
            <a:endParaRPr lang="en-NL" sz="11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8572500" algn="r"/>
              </a:tabLst>
            </a:pPr>
            <a:r>
              <a:rPr lang="en-US" sz="1200" b="1" kern="100" dirty="0">
                <a:ln>
                  <a:noFill/>
                </a:ln>
                <a:solidFill>
                  <a:srgbClr val="0070C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PPP UNIT</a:t>
            </a:r>
            <a:endParaRPr lang="en-NL" sz="1100" kern="10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8572500" algn="r"/>
              </a:tabLst>
            </a:pPr>
            <a:r>
              <a:rPr lang="en-US" sz="1300" b="1" kern="100" dirty="0">
                <a:ln>
                  <a:noFill/>
                </a:ln>
                <a:solidFill>
                  <a:srgbClr val="00000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 </a:t>
            </a:r>
            <a:endParaRPr lang="en-NL" sz="11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0897351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2094746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_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425287086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3"/>
          <a:stretch>
            <a:fillRect/>
          </a:stretch>
        </p:blipFill>
        <p:spPr>
          <a:xfrm>
            <a:off x="587534" y="5784842"/>
            <a:ext cx="1612887" cy="634073"/>
          </a:xfrm>
          <a:prstGeom prst="rect">
            <a:avLst/>
          </a:prstGeom>
        </p:spPr>
      </p:pic>
      <p:pic>
        <p:nvPicPr>
          <p:cNvPr id="4" name="Picture 3">
            <a:extLst>
              <a:ext uri="{FF2B5EF4-FFF2-40B4-BE49-F238E27FC236}">
                <a16:creationId xmlns:a16="http://schemas.microsoft.com/office/drawing/2014/main" id="{B174DF14-27E7-46B3-3F1A-BC36A319CBAC}"/>
              </a:ext>
            </a:extLst>
          </p:cNvPr>
          <p:cNvPicPr>
            <a:picLocks noChangeAspect="1"/>
          </p:cNvPicPr>
          <p:nvPr userDrawn="1"/>
        </p:nvPicPr>
        <p:blipFill>
          <a:blip r:embed="rId4"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spTree>
    <p:extLst>
      <p:ext uri="{BB962C8B-B14F-4D97-AF65-F5344CB8AC3E}">
        <p14:creationId xmlns:p14="http://schemas.microsoft.com/office/powerpoint/2010/main" val="31458622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107658989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236696042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39440329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331879476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7582469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686727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9590560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529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4679772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76186031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29595178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2" name="Picture 1" descr="A picture containing shape&#10;&#10;Description automatically generated">
            <a:extLst>
              <a:ext uri="{FF2B5EF4-FFF2-40B4-BE49-F238E27FC236}">
                <a16:creationId xmlns:a16="http://schemas.microsoft.com/office/drawing/2014/main" id="{800984CF-89BA-DB12-4E70-91C5D50617CB}"/>
              </a:ext>
            </a:extLst>
          </p:cNvPr>
          <p:cNvPicPr>
            <a:picLocks noChangeAspect="1"/>
          </p:cNvPicPr>
          <p:nvPr userDrawn="1"/>
        </p:nvPicPr>
        <p:blipFill>
          <a:blip r:embed="rId2"/>
          <a:stretch>
            <a:fillRect/>
          </a:stretch>
        </p:blipFill>
        <p:spPr>
          <a:xfrm>
            <a:off x="5114465" y="2795596"/>
            <a:ext cx="2445131" cy="950884"/>
          </a:xfrm>
          <a:prstGeom prst="rect">
            <a:avLst/>
          </a:prstGeom>
        </p:spPr>
      </p:pic>
    </p:spTree>
    <p:extLst>
      <p:ext uri="{BB962C8B-B14F-4D97-AF65-F5344CB8AC3E}">
        <p14:creationId xmlns:p14="http://schemas.microsoft.com/office/powerpoint/2010/main" val="9220339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spTree>
    <p:extLst>
      <p:ext uri="{BB962C8B-B14F-4D97-AF65-F5344CB8AC3E}">
        <p14:creationId xmlns:p14="http://schemas.microsoft.com/office/powerpoint/2010/main" val="114488878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253927293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63818961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357750576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222353689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390004705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4225060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412016047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9073030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648559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11965941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5354729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1945C7B4-7B19-4B00-973C-7380A186165F}"/>
              </a:ext>
            </a:extLst>
          </p:cNvPr>
          <p:cNvPicPr>
            <a:picLocks noChangeAspect="1"/>
          </p:cNvPicPr>
          <p:nvPr/>
        </p:nvPicPr>
        <p:blipFill>
          <a:blip r:embed="rId2"/>
          <a:stretch>
            <a:fillRect/>
          </a:stretch>
        </p:blipFill>
        <p:spPr>
          <a:xfrm>
            <a:off x="4581633" y="2764323"/>
            <a:ext cx="3028735" cy="1329354"/>
          </a:xfrm>
          <a:prstGeom prst="rect">
            <a:avLst/>
          </a:prstGeom>
        </p:spPr>
      </p:pic>
    </p:spTree>
    <p:extLst>
      <p:ext uri="{BB962C8B-B14F-4D97-AF65-F5344CB8AC3E}">
        <p14:creationId xmlns:p14="http://schemas.microsoft.com/office/powerpoint/2010/main" val="1859374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1_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1190286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95280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662580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theme" Target="../theme/theme5.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dirty="0">
              <a:solidFill>
                <a:schemeClr val="accent1"/>
              </a:solidFill>
            </a:endParaRPr>
          </a:p>
        </p:txBody>
      </p:sp>
    </p:spTree>
    <p:extLst>
      <p:ext uri="{BB962C8B-B14F-4D97-AF65-F5344CB8AC3E}">
        <p14:creationId xmlns:p14="http://schemas.microsoft.com/office/powerpoint/2010/main" val="1054194033"/>
      </p:ext>
    </p:extLst>
  </p:cSld>
  <p:clrMap bg1="lt1" tx1="dk1" bg2="lt2" tx2="dk2" accent1="accent1" accent2="accent2" accent3="accent3" accent4="accent4" accent5="accent5" accent6="accent6" hlink="hlink" folHlink="folHlink"/>
  <p:sldLayoutIdLst>
    <p:sldLayoutId id="2147483673" r:id="rId1"/>
    <p:sldLayoutId id="2147483743"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0E698D1-4FE9-C54C-D6FF-DA009D8D8BE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dirty="0">
              <a:solidFill>
                <a:schemeClr val="accent1"/>
              </a:solidFill>
            </a:endParaRPr>
          </a:p>
        </p:txBody>
      </p:sp>
    </p:spTree>
    <p:extLst>
      <p:ext uri="{BB962C8B-B14F-4D97-AF65-F5344CB8AC3E}">
        <p14:creationId xmlns:p14="http://schemas.microsoft.com/office/powerpoint/2010/main" val="322561801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dirty="0">
              <a:solidFill>
                <a:schemeClr val="accent1"/>
              </a:solidFill>
            </a:endParaRPr>
          </a:p>
        </p:txBody>
      </p:sp>
    </p:spTree>
    <p:extLst>
      <p:ext uri="{BB962C8B-B14F-4D97-AF65-F5344CB8AC3E}">
        <p14:creationId xmlns:p14="http://schemas.microsoft.com/office/powerpoint/2010/main" val="1054194033"/>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dirty="0">
              <a:solidFill>
                <a:schemeClr val="accent1"/>
              </a:solidFill>
            </a:endParaRPr>
          </a:p>
        </p:txBody>
      </p:sp>
    </p:spTree>
    <p:extLst>
      <p:ext uri="{BB962C8B-B14F-4D97-AF65-F5344CB8AC3E}">
        <p14:creationId xmlns:p14="http://schemas.microsoft.com/office/powerpoint/2010/main" val="3531786132"/>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78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1573211371"/>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2132645612"/>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 id="2147483812" r:id="rId12"/>
    <p:sldLayoutId id="214748381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6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23.svg"/><Relationship Id="rId4" Type="http://schemas.openxmlformats.org/officeDocument/2006/relationships/image" Target="../media/image22.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27.svg"/><Relationship Id="rId5" Type="http://schemas.openxmlformats.org/officeDocument/2006/relationships/image" Target="../media/image26.svg"/><Relationship Id="rId4" Type="http://schemas.openxmlformats.org/officeDocument/2006/relationships/image" Target="../media/image25.svg"/></Relationships>
</file>

<file path=ppt/slides/_rels/slide17.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26.svg"/><Relationship Id="rId4" Type="http://schemas.openxmlformats.org/officeDocument/2006/relationships/image" Target="../media/image29.svg"/></Relationships>
</file>

<file path=ppt/slides/_rels/slide18.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6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image" Target="../media/image33.svg"/><Relationship Id="rId4" Type="http://schemas.openxmlformats.org/officeDocument/2006/relationships/image" Target="../media/image32.svg"/></Relationships>
</file>

<file path=ppt/slides/_rels/slide23.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image" Target="../media/image37.svg"/><Relationship Id="rId5" Type="http://schemas.openxmlformats.org/officeDocument/2006/relationships/image" Target="../media/image36.svg"/><Relationship Id="rId4" Type="http://schemas.openxmlformats.org/officeDocument/2006/relationships/image" Target="../media/image35.svg"/></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37.svg"/></Relationships>
</file>

<file path=ppt/slides/_rels/slide27.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image" Target="../media/image43.svg"/><Relationship Id="rId5" Type="http://schemas.openxmlformats.org/officeDocument/2006/relationships/image" Target="../media/image42.svg"/><Relationship Id="rId4" Type="http://schemas.openxmlformats.org/officeDocument/2006/relationships/image" Target="../media/image41.svg"/></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notesSlide" Target="../notesSlides/notesSlide28.xml"/><Relationship Id="rId1" Type="http://schemas.openxmlformats.org/officeDocument/2006/relationships/slideLayout" Target="../slideLayouts/slideLayout5.xml"/><Relationship Id="rId5" Type="http://schemas.openxmlformats.org/officeDocument/2006/relationships/image" Target="../media/image46.svg"/><Relationship Id="rId4" Type="http://schemas.openxmlformats.org/officeDocument/2006/relationships/image" Target="../media/image45.sv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50.sv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notesSlide" Target="../notesSlides/notesSlide32.xml"/><Relationship Id="rId1" Type="http://schemas.openxmlformats.org/officeDocument/2006/relationships/slideLayout" Target="../slideLayouts/slideLayout5.xml"/><Relationship Id="rId6" Type="http://schemas.openxmlformats.org/officeDocument/2006/relationships/image" Target="../media/image37.svg"/><Relationship Id="rId5" Type="http://schemas.openxmlformats.org/officeDocument/2006/relationships/image" Target="../media/image36.svg"/><Relationship Id="rId4" Type="http://schemas.openxmlformats.org/officeDocument/2006/relationships/image" Target="../media/image35.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4.xml"/><Relationship Id="rId1" Type="http://schemas.openxmlformats.org/officeDocument/2006/relationships/slideLayout" Target="../slideLayouts/slideLayout5.xml"/><Relationship Id="rId5" Type="http://schemas.openxmlformats.org/officeDocument/2006/relationships/image" Target="../media/image53.svg"/><Relationship Id="rId4" Type="http://schemas.openxmlformats.org/officeDocument/2006/relationships/image" Target="../media/image52.svg"/></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5.xml"/><Relationship Id="rId1" Type="http://schemas.openxmlformats.org/officeDocument/2006/relationships/slideLayout" Target="../slideLayouts/slideLayout5.xml"/><Relationship Id="rId5" Type="http://schemas.openxmlformats.org/officeDocument/2006/relationships/image" Target="../media/image55.svg"/><Relationship Id="rId4" Type="http://schemas.openxmlformats.org/officeDocument/2006/relationships/image" Target="../media/image54.sv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notesSlide" Target="../notesSlides/notesSlide38.xml"/><Relationship Id="rId1" Type="http://schemas.openxmlformats.org/officeDocument/2006/relationships/slideLayout" Target="../slideLayouts/slideLayout30.xml"/><Relationship Id="rId5" Type="http://schemas.openxmlformats.org/officeDocument/2006/relationships/image" Target="../media/image54.svg"/><Relationship Id="rId4" Type="http://schemas.openxmlformats.org/officeDocument/2006/relationships/image" Target="../media/image53.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9.svg"/></Relationships>
</file>

<file path=ppt/slides/_rels/slide9.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41027-9014-05CE-FC26-52CD586DC0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ECC61E-3816-795F-C951-0A3E1903DBBC}"/>
              </a:ext>
            </a:extLst>
          </p:cNvPr>
          <p:cNvSpPr>
            <a:spLocks noGrp="1"/>
          </p:cNvSpPr>
          <p:nvPr>
            <p:ph type="ctrTitle"/>
          </p:nvPr>
        </p:nvSpPr>
        <p:spPr>
          <a:xfrm>
            <a:off x="594411" y="1736644"/>
            <a:ext cx="6533412" cy="1643527"/>
          </a:xfrm>
        </p:spPr>
        <p:txBody>
          <a:bodyPr/>
          <a:lstStyle/>
          <a:p>
            <a:r>
              <a:rPr lang="fr-FR" noProof="0" dirty="0" err="1"/>
              <a:t>Masterclass</a:t>
            </a:r>
            <a:r>
              <a:rPr lang="fr-FR" noProof="0" dirty="0"/>
              <a:t> sur les Partenariats Public-Privé pour la résilience des infrastructures face au changement climatique</a:t>
            </a:r>
          </a:p>
        </p:txBody>
      </p:sp>
      <p:sp>
        <p:nvSpPr>
          <p:cNvPr id="8" name="Rectangle 7">
            <a:extLst>
              <a:ext uri="{FF2B5EF4-FFF2-40B4-BE49-F238E27FC236}">
                <a16:creationId xmlns:a16="http://schemas.microsoft.com/office/drawing/2014/main" id="{0D7D89B6-38B2-CC18-A0C4-D35B397EABFC}"/>
              </a:ext>
            </a:extLst>
          </p:cNvPr>
          <p:cNvSpPr/>
          <p:nvPr/>
        </p:nvSpPr>
        <p:spPr>
          <a:xfrm>
            <a:off x="0" y="5731030"/>
            <a:ext cx="12192000" cy="11269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grpSp>
        <p:nvGrpSpPr>
          <p:cNvPr id="14" name="Group 13">
            <a:extLst>
              <a:ext uri="{FF2B5EF4-FFF2-40B4-BE49-F238E27FC236}">
                <a16:creationId xmlns:a16="http://schemas.microsoft.com/office/drawing/2014/main" id="{84A941FA-0229-55E3-81E7-31307D119C47}"/>
              </a:ext>
            </a:extLst>
          </p:cNvPr>
          <p:cNvGrpSpPr/>
          <p:nvPr/>
        </p:nvGrpSpPr>
        <p:grpSpPr>
          <a:xfrm>
            <a:off x="563928" y="5811034"/>
            <a:ext cx="7977677" cy="931736"/>
            <a:chOff x="563928" y="5811034"/>
            <a:chExt cx="7977677" cy="931736"/>
          </a:xfrm>
        </p:grpSpPr>
        <p:pic>
          <p:nvPicPr>
            <p:cNvPr id="15" name="Picture 14">
              <a:extLst>
                <a:ext uri="{FF2B5EF4-FFF2-40B4-BE49-F238E27FC236}">
                  <a16:creationId xmlns:a16="http://schemas.microsoft.com/office/drawing/2014/main" id="{A6C59287-3B74-0BE7-EE20-FA6AAE642276}"/>
                </a:ext>
              </a:extLst>
            </p:cNvPr>
            <p:cNvPicPr>
              <a:picLocks noChangeAspect="1"/>
            </p:cNvPicPr>
            <p:nvPr userDrawn="1"/>
          </p:nvPicPr>
          <p:blipFill>
            <a:blip r:embed="rId2"/>
            <a:stretch>
              <a:fillRect/>
            </a:stretch>
          </p:blipFill>
          <p:spPr>
            <a:xfrm>
              <a:off x="4934902" y="5942519"/>
              <a:ext cx="1700457" cy="645613"/>
            </a:xfrm>
            <a:prstGeom prst="rect">
              <a:avLst/>
            </a:prstGeom>
          </p:spPr>
        </p:pic>
        <p:pic>
          <p:nvPicPr>
            <p:cNvPr id="16" name="Picture 15">
              <a:extLst>
                <a:ext uri="{FF2B5EF4-FFF2-40B4-BE49-F238E27FC236}">
                  <a16:creationId xmlns:a16="http://schemas.microsoft.com/office/drawing/2014/main" id="{B2B3E935-0A3E-16C3-4A30-54C4BA964175}"/>
                </a:ext>
              </a:extLst>
            </p:cNvPr>
            <p:cNvPicPr>
              <a:picLocks noChangeAspect="1"/>
            </p:cNvPicPr>
            <p:nvPr userDrawn="1"/>
          </p:nvPicPr>
          <p:blipFill rotWithShape="1">
            <a:blip r:embed="rId3"/>
            <a:srcRect l="13748" t="11052" r="11552" b="19234"/>
            <a:stretch/>
          </p:blipFill>
          <p:spPr>
            <a:xfrm>
              <a:off x="563928" y="5942519"/>
              <a:ext cx="1472697" cy="645613"/>
            </a:xfrm>
            <a:prstGeom prst="rect">
              <a:avLst/>
            </a:prstGeom>
          </p:spPr>
        </p:pic>
        <p:pic>
          <p:nvPicPr>
            <p:cNvPr id="17" name="Picture 16">
              <a:extLst>
                <a:ext uri="{FF2B5EF4-FFF2-40B4-BE49-F238E27FC236}">
                  <a16:creationId xmlns:a16="http://schemas.microsoft.com/office/drawing/2014/main" id="{DA3D9380-2831-71D7-73A8-05DA9F1A5F95}"/>
                </a:ext>
              </a:extLst>
            </p:cNvPr>
            <p:cNvPicPr>
              <a:picLocks noChangeAspect="1"/>
            </p:cNvPicPr>
            <p:nvPr userDrawn="1"/>
          </p:nvPicPr>
          <p:blipFill>
            <a:blip r:embed="rId4"/>
            <a:stretch>
              <a:fillRect/>
            </a:stretch>
          </p:blipFill>
          <p:spPr>
            <a:xfrm>
              <a:off x="2152731" y="5811034"/>
              <a:ext cx="1220652" cy="890017"/>
            </a:xfrm>
            <a:prstGeom prst="rect">
              <a:avLst/>
            </a:prstGeom>
          </p:spPr>
        </p:pic>
        <p:pic>
          <p:nvPicPr>
            <p:cNvPr id="18" name="Picture 17">
              <a:extLst>
                <a:ext uri="{FF2B5EF4-FFF2-40B4-BE49-F238E27FC236}">
                  <a16:creationId xmlns:a16="http://schemas.microsoft.com/office/drawing/2014/main" id="{2B175D24-122A-0F99-6916-59F48FDB397F}"/>
                </a:ext>
              </a:extLst>
            </p:cNvPr>
            <p:cNvPicPr>
              <a:picLocks noChangeAspect="1"/>
            </p:cNvPicPr>
            <p:nvPr userDrawn="1"/>
          </p:nvPicPr>
          <p:blipFill>
            <a:blip r:embed="rId5"/>
            <a:stretch>
              <a:fillRect/>
            </a:stretch>
          </p:blipFill>
          <p:spPr>
            <a:xfrm>
              <a:off x="3393064" y="5930613"/>
              <a:ext cx="1358642" cy="812157"/>
            </a:xfrm>
            <a:prstGeom prst="rect">
              <a:avLst/>
            </a:prstGeom>
          </p:spPr>
        </p:pic>
        <p:pic>
          <p:nvPicPr>
            <p:cNvPr id="19" name="Picture 18" descr="A black background with red letters and a black text&#10;&#10;AI-generated content may be incorrect.">
              <a:extLst>
                <a:ext uri="{FF2B5EF4-FFF2-40B4-BE49-F238E27FC236}">
                  <a16:creationId xmlns:a16="http://schemas.microsoft.com/office/drawing/2014/main" id="{AF030F85-A4FC-D697-2266-250B5EDD7DA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09140" y="5945387"/>
              <a:ext cx="1732465" cy="642745"/>
            </a:xfrm>
            <a:prstGeom prst="rect">
              <a:avLst/>
            </a:prstGeom>
          </p:spPr>
        </p:pic>
      </p:grpSp>
    </p:spTree>
    <p:extLst>
      <p:ext uri="{BB962C8B-B14F-4D97-AF65-F5344CB8AC3E}">
        <p14:creationId xmlns:p14="http://schemas.microsoft.com/office/powerpoint/2010/main" val="12303964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900" y="130175"/>
            <a:ext cx="9648700" cy="744758"/>
          </a:xfrm>
        </p:spPr>
        <p:txBody>
          <a:bodyPr/>
          <a:lstStyle/>
          <a:p>
            <a:pPr>
              <a:lnSpc>
                <a:spcPct val="100000"/>
              </a:lnSpc>
            </a:pPr>
            <a:r>
              <a:rPr lang="fr-FR" noProof="0" dirty="0"/>
              <a:t>Intégrer la résilience au changement climatique dans les exigences de performance</a:t>
            </a:r>
          </a:p>
        </p:txBody>
      </p:sp>
      <p:grpSp>
        <p:nvGrpSpPr>
          <p:cNvPr id="16" name="Group 15">
            <a:extLst>
              <a:ext uri="{FF2B5EF4-FFF2-40B4-BE49-F238E27FC236}">
                <a16:creationId xmlns:a16="http://schemas.microsoft.com/office/drawing/2014/main" id="{A585C41F-8F19-E0D1-F254-787CF4BF2FA3}"/>
              </a:ext>
            </a:extLst>
          </p:cNvPr>
          <p:cNvGrpSpPr/>
          <p:nvPr/>
        </p:nvGrpSpPr>
        <p:grpSpPr>
          <a:xfrm>
            <a:off x="202019" y="1017131"/>
            <a:ext cx="11855302" cy="5788567"/>
            <a:chOff x="596900" y="1646204"/>
            <a:chExt cx="10329583" cy="4496267"/>
          </a:xfrm>
        </p:grpSpPr>
        <p:sp>
          <p:nvSpPr>
            <p:cNvPr id="3" name="Rectangle: Diagonal Corners Rounded 2">
              <a:extLst>
                <a:ext uri="{FF2B5EF4-FFF2-40B4-BE49-F238E27FC236}">
                  <a16:creationId xmlns:a16="http://schemas.microsoft.com/office/drawing/2014/main" id="{AE0EC5C1-4612-3C0E-808F-353B412499A6}"/>
                </a:ext>
              </a:extLst>
            </p:cNvPr>
            <p:cNvSpPr/>
            <p:nvPr/>
          </p:nvSpPr>
          <p:spPr>
            <a:xfrm>
              <a:off x="2210629" y="1648119"/>
              <a:ext cx="4195618" cy="1056754"/>
            </a:xfrm>
            <a:prstGeom prst="round2DiagRect">
              <a:avLst/>
            </a:prstGeom>
            <a:solidFill>
              <a:schemeClr val="accent1">
                <a:lumMod val="20000"/>
                <a:lumOff val="80000"/>
                <a:alpha val="90000"/>
              </a:schemeClr>
            </a:solidFill>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anchor="ctr"/>
            <a:lstStyle/>
            <a:p>
              <a:pPr marL="285750" indent="-285750">
                <a:buFont typeface="Courier New" panose="02070309020205020404" pitchFamily="49" charset="0"/>
                <a:buChar char="o"/>
              </a:pPr>
              <a:r>
                <a:rPr lang="fr-FR" noProof="0" dirty="0"/>
                <a:t>Les risques climatiques influencent-ils la capacité à atteindre les objectifs du projet?</a:t>
              </a:r>
            </a:p>
            <a:p>
              <a:pPr marL="285750" indent="-285750">
                <a:buFont typeface="Courier New" panose="02070309020205020404" pitchFamily="49" charset="0"/>
                <a:buChar char="o"/>
              </a:pPr>
              <a:r>
                <a:rPr lang="fr-FR" noProof="0" dirty="0"/>
                <a:t>Le site du projet est-il exposé à des risques climatiques ?</a:t>
              </a:r>
            </a:p>
          </p:txBody>
        </p:sp>
        <p:sp>
          <p:nvSpPr>
            <p:cNvPr id="5" name="Freeform: Shape 4">
              <a:extLst>
                <a:ext uri="{FF2B5EF4-FFF2-40B4-BE49-F238E27FC236}">
                  <a16:creationId xmlns:a16="http://schemas.microsoft.com/office/drawing/2014/main" id="{2711E16E-0C70-24EE-629A-7E7B21D2F43F}"/>
                </a:ext>
              </a:extLst>
            </p:cNvPr>
            <p:cNvSpPr/>
            <p:nvPr/>
          </p:nvSpPr>
          <p:spPr>
            <a:xfrm>
              <a:off x="596900" y="1693101"/>
              <a:ext cx="1737360" cy="1011772"/>
            </a:xfrm>
            <a:custGeom>
              <a:avLst/>
              <a:gdLst>
                <a:gd name="connsiteX0" fmla="*/ 0 w 1569380"/>
                <a:gd name="connsiteY0" fmla="*/ 508229 h 1016457"/>
                <a:gd name="connsiteX1" fmla="*/ 254114 w 1569380"/>
                <a:gd name="connsiteY1" fmla="*/ 0 h 1016457"/>
                <a:gd name="connsiteX2" fmla="*/ 1315266 w 1569380"/>
                <a:gd name="connsiteY2" fmla="*/ 0 h 1016457"/>
                <a:gd name="connsiteX3" fmla="*/ 1569380 w 1569380"/>
                <a:gd name="connsiteY3" fmla="*/ 508229 h 1016457"/>
                <a:gd name="connsiteX4" fmla="*/ 1315266 w 1569380"/>
                <a:gd name="connsiteY4" fmla="*/ 1016457 h 1016457"/>
                <a:gd name="connsiteX5" fmla="*/ 254114 w 1569380"/>
                <a:gd name="connsiteY5" fmla="*/ 1016457 h 1016457"/>
                <a:gd name="connsiteX6" fmla="*/ 0 w 1569380"/>
                <a:gd name="connsiteY6" fmla="*/ 508229 h 101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9380" h="1016457">
                  <a:moveTo>
                    <a:pt x="0" y="508229"/>
                  </a:moveTo>
                  <a:lnTo>
                    <a:pt x="254114" y="0"/>
                  </a:lnTo>
                  <a:lnTo>
                    <a:pt x="1315266" y="0"/>
                  </a:lnTo>
                  <a:lnTo>
                    <a:pt x="1569380" y="508229"/>
                  </a:lnTo>
                  <a:lnTo>
                    <a:pt x="1315266" y="1016457"/>
                  </a:lnTo>
                  <a:lnTo>
                    <a:pt x="254114" y="1016457"/>
                  </a:lnTo>
                  <a:lnTo>
                    <a:pt x="0" y="508229"/>
                  </a:lnTo>
                  <a:close/>
                </a:path>
              </a:pathLst>
            </a:custGeom>
            <a:solidFill>
              <a:schemeClr val="accent1"/>
            </a:solidFill>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265016" tIns="164331" rIns="265016" bIns="164331" numCol="1" spcCol="1270" anchor="ctr" anchorCtr="0">
              <a:noAutofit/>
            </a:bodyPr>
            <a:lstStyle/>
            <a:p>
              <a:pPr marL="0" lvl="0" indent="0" algn="ctr" defTabSz="577850">
                <a:lnSpc>
                  <a:spcPct val="90000"/>
                </a:lnSpc>
                <a:spcBef>
                  <a:spcPct val="0"/>
                </a:spcBef>
                <a:spcAft>
                  <a:spcPct val="35000"/>
                </a:spcAft>
                <a:buNone/>
              </a:pPr>
              <a:r>
                <a:rPr lang="fr-FR" b="1" kern="1200" noProof="0" dirty="0"/>
                <a:t>Démarrage</a:t>
              </a:r>
            </a:p>
          </p:txBody>
        </p:sp>
        <p:sp>
          <p:nvSpPr>
            <p:cNvPr id="6" name="Rectangle: Diagonal Corners Rounded 5">
              <a:extLst>
                <a:ext uri="{FF2B5EF4-FFF2-40B4-BE49-F238E27FC236}">
                  <a16:creationId xmlns:a16="http://schemas.microsoft.com/office/drawing/2014/main" id="{DDB555C2-1F89-669C-F977-97CB05CAB319}"/>
                </a:ext>
              </a:extLst>
            </p:cNvPr>
            <p:cNvSpPr/>
            <p:nvPr/>
          </p:nvSpPr>
          <p:spPr>
            <a:xfrm>
              <a:off x="2210629" y="2812879"/>
              <a:ext cx="4207951" cy="914400"/>
            </a:xfrm>
            <a:prstGeom prst="round2DiagRect">
              <a:avLst/>
            </a:prstGeom>
            <a:solidFill>
              <a:schemeClr val="accent1">
                <a:lumMod val="20000"/>
                <a:lumOff val="80000"/>
              </a:schemeClr>
            </a:solidFill>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anchor="ctr"/>
            <a:lstStyle/>
            <a:p>
              <a:pPr marL="285750" indent="-285750">
                <a:buFont typeface="Courier New" panose="02070309020205020404" pitchFamily="49" charset="0"/>
                <a:buChar char="o"/>
              </a:pPr>
              <a:r>
                <a:rPr lang="fr-FR" noProof="0" dirty="0"/>
                <a:t>Certains standards — par exemple l’utilisation de certains matériaux ou des exigences de conception prescriptives — sont-ils nécessaires ?</a:t>
              </a:r>
            </a:p>
          </p:txBody>
        </p:sp>
        <p:sp>
          <p:nvSpPr>
            <p:cNvPr id="7" name="Freeform: Shape 6">
              <a:extLst>
                <a:ext uri="{FF2B5EF4-FFF2-40B4-BE49-F238E27FC236}">
                  <a16:creationId xmlns:a16="http://schemas.microsoft.com/office/drawing/2014/main" id="{97EF86D6-8972-F4CC-FF94-EBE10EE25172}"/>
                </a:ext>
              </a:extLst>
            </p:cNvPr>
            <p:cNvSpPr/>
            <p:nvPr/>
          </p:nvSpPr>
          <p:spPr>
            <a:xfrm>
              <a:off x="596900" y="2812878"/>
              <a:ext cx="1737360" cy="914400"/>
            </a:xfrm>
            <a:custGeom>
              <a:avLst/>
              <a:gdLst>
                <a:gd name="connsiteX0" fmla="*/ 0 w 1569380"/>
                <a:gd name="connsiteY0" fmla="*/ 508229 h 1016457"/>
                <a:gd name="connsiteX1" fmla="*/ 254114 w 1569380"/>
                <a:gd name="connsiteY1" fmla="*/ 0 h 1016457"/>
                <a:gd name="connsiteX2" fmla="*/ 1315266 w 1569380"/>
                <a:gd name="connsiteY2" fmla="*/ 0 h 1016457"/>
                <a:gd name="connsiteX3" fmla="*/ 1569380 w 1569380"/>
                <a:gd name="connsiteY3" fmla="*/ 508229 h 1016457"/>
                <a:gd name="connsiteX4" fmla="*/ 1315266 w 1569380"/>
                <a:gd name="connsiteY4" fmla="*/ 1016457 h 1016457"/>
                <a:gd name="connsiteX5" fmla="*/ 254114 w 1569380"/>
                <a:gd name="connsiteY5" fmla="*/ 1016457 h 1016457"/>
                <a:gd name="connsiteX6" fmla="*/ 0 w 1569380"/>
                <a:gd name="connsiteY6" fmla="*/ 508229 h 101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9380" h="1016457">
                  <a:moveTo>
                    <a:pt x="0" y="508229"/>
                  </a:moveTo>
                  <a:lnTo>
                    <a:pt x="254114" y="0"/>
                  </a:lnTo>
                  <a:lnTo>
                    <a:pt x="1315266" y="0"/>
                  </a:lnTo>
                  <a:lnTo>
                    <a:pt x="1569380" y="508229"/>
                  </a:lnTo>
                  <a:lnTo>
                    <a:pt x="1315266" y="1016457"/>
                  </a:lnTo>
                  <a:lnTo>
                    <a:pt x="254114" y="1016457"/>
                  </a:lnTo>
                  <a:lnTo>
                    <a:pt x="0" y="508229"/>
                  </a:lnTo>
                  <a:close/>
                </a:path>
              </a:pathLst>
            </a:custGeom>
            <a:solidFill>
              <a:schemeClr val="accent1"/>
            </a:solidFill>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265016" tIns="164331" rIns="265016" bIns="164331" numCol="1" spcCol="1270" anchor="ctr" anchorCtr="0">
              <a:noAutofit/>
            </a:bodyPr>
            <a:lstStyle/>
            <a:p>
              <a:pPr marL="0" lvl="0" indent="0" algn="ctr" defTabSz="577850">
                <a:lnSpc>
                  <a:spcPct val="90000"/>
                </a:lnSpc>
                <a:spcBef>
                  <a:spcPct val="0"/>
                </a:spcBef>
                <a:spcAft>
                  <a:spcPct val="35000"/>
                </a:spcAft>
                <a:buNone/>
              </a:pPr>
              <a:r>
                <a:rPr lang="fr-FR" b="1" kern="1200" noProof="0" dirty="0"/>
                <a:t>Standards de conception et de construction</a:t>
              </a:r>
            </a:p>
          </p:txBody>
        </p:sp>
        <p:sp>
          <p:nvSpPr>
            <p:cNvPr id="8" name="Rectangle: Diagonal Corners Rounded 7">
              <a:extLst>
                <a:ext uri="{FF2B5EF4-FFF2-40B4-BE49-F238E27FC236}">
                  <a16:creationId xmlns:a16="http://schemas.microsoft.com/office/drawing/2014/main" id="{EDE23E9A-3F17-D0DA-C614-19EBC8A56988}"/>
                </a:ext>
              </a:extLst>
            </p:cNvPr>
            <p:cNvSpPr/>
            <p:nvPr/>
          </p:nvSpPr>
          <p:spPr>
            <a:xfrm>
              <a:off x="2198297" y="4072165"/>
              <a:ext cx="4207951" cy="1130409"/>
            </a:xfrm>
            <a:prstGeom prst="round2DiagRect">
              <a:avLst/>
            </a:prstGeom>
            <a:solidFill>
              <a:schemeClr val="accent1">
                <a:lumMod val="20000"/>
                <a:lumOff val="80000"/>
              </a:schemeClr>
            </a:solidFill>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anchor="ctr"/>
            <a:lstStyle/>
            <a:p>
              <a:pPr marL="285750" indent="-285750">
                <a:buFont typeface="Courier New" panose="02070309020205020404" pitchFamily="49" charset="0"/>
                <a:buChar char="o"/>
              </a:pPr>
              <a:r>
                <a:rPr lang="fr-FR" noProof="0" dirty="0"/>
                <a:t>Certaines exigences de performance liées à la réduction des risques climatiques sont-elles suffisamment importantes pour être intégrées à la définition de la disponibilité ?</a:t>
              </a:r>
            </a:p>
          </p:txBody>
        </p:sp>
        <p:sp>
          <p:nvSpPr>
            <p:cNvPr id="9" name="Freeform: Shape 8">
              <a:extLst>
                <a:ext uri="{FF2B5EF4-FFF2-40B4-BE49-F238E27FC236}">
                  <a16:creationId xmlns:a16="http://schemas.microsoft.com/office/drawing/2014/main" id="{00C0ABCB-2C1C-E70F-CEED-34EF35A069B0}"/>
                </a:ext>
              </a:extLst>
            </p:cNvPr>
            <p:cNvSpPr/>
            <p:nvPr/>
          </p:nvSpPr>
          <p:spPr>
            <a:xfrm>
              <a:off x="596900" y="4072165"/>
              <a:ext cx="1737360" cy="914400"/>
            </a:xfrm>
            <a:custGeom>
              <a:avLst/>
              <a:gdLst>
                <a:gd name="connsiteX0" fmla="*/ 0 w 1569380"/>
                <a:gd name="connsiteY0" fmla="*/ 508229 h 1016457"/>
                <a:gd name="connsiteX1" fmla="*/ 254114 w 1569380"/>
                <a:gd name="connsiteY1" fmla="*/ 0 h 1016457"/>
                <a:gd name="connsiteX2" fmla="*/ 1315266 w 1569380"/>
                <a:gd name="connsiteY2" fmla="*/ 0 h 1016457"/>
                <a:gd name="connsiteX3" fmla="*/ 1569380 w 1569380"/>
                <a:gd name="connsiteY3" fmla="*/ 508229 h 1016457"/>
                <a:gd name="connsiteX4" fmla="*/ 1315266 w 1569380"/>
                <a:gd name="connsiteY4" fmla="*/ 1016457 h 1016457"/>
                <a:gd name="connsiteX5" fmla="*/ 254114 w 1569380"/>
                <a:gd name="connsiteY5" fmla="*/ 1016457 h 1016457"/>
                <a:gd name="connsiteX6" fmla="*/ 0 w 1569380"/>
                <a:gd name="connsiteY6" fmla="*/ 508229 h 101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9380" h="1016457">
                  <a:moveTo>
                    <a:pt x="0" y="508229"/>
                  </a:moveTo>
                  <a:lnTo>
                    <a:pt x="254114" y="0"/>
                  </a:lnTo>
                  <a:lnTo>
                    <a:pt x="1315266" y="0"/>
                  </a:lnTo>
                  <a:lnTo>
                    <a:pt x="1569380" y="508229"/>
                  </a:lnTo>
                  <a:lnTo>
                    <a:pt x="1315266" y="1016457"/>
                  </a:lnTo>
                  <a:lnTo>
                    <a:pt x="254114" y="1016457"/>
                  </a:lnTo>
                  <a:lnTo>
                    <a:pt x="0" y="508229"/>
                  </a:lnTo>
                  <a:close/>
                </a:path>
              </a:pathLst>
            </a:custGeom>
            <a:solidFill>
              <a:schemeClr val="accent1"/>
            </a:solidFill>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265016" tIns="164331" rIns="265016" bIns="164331" numCol="1" spcCol="1270" anchor="ctr" anchorCtr="0">
              <a:noAutofit/>
            </a:bodyPr>
            <a:lstStyle/>
            <a:p>
              <a:pPr marL="0" lvl="0" indent="0" algn="ctr" defTabSz="577850">
                <a:lnSpc>
                  <a:spcPct val="90000"/>
                </a:lnSpc>
                <a:spcBef>
                  <a:spcPct val="0"/>
                </a:spcBef>
                <a:spcAft>
                  <a:spcPct val="35000"/>
                </a:spcAft>
                <a:buNone/>
              </a:pPr>
              <a:r>
                <a:rPr lang="fr-FR" b="1" kern="1200" noProof="0" dirty="0"/>
                <a:t>Mise en place des exigences de disponibilité</a:t>
              </a:r>
            </a:p>
          </p:txBody>
        </p:sp>
        <p:sp>
          <p:nvSpPr>
            <p:cNvPr id="10" name="Rectangle: Diagonal Corners Rounded 9">
              <a:extLst>
                <a:ext uri="{FF2B5EF4-FFF2-40B4-BE49-F238E27FC236}">
                  <a16:creationId xmlns:a16="http://schemas.microsoft.com/office/drawing/2014/main" id="{5E95396B-497B-38E5-187F-225C605F32C5}"/>
                </a:ext>
              </a:extLst>
            </p:cNvPr>
            <p:cNvSpPr/>
            <p:nvPr/>
          </p:nvSpPr>
          <p:spPr>
            <a:xfrm>
              <a:off x="2188023" y="5299942"/>
              <a:ext cx="4230557" cy="817035"/>
            </a:xfrm>
            <a:prstGeom prst="round2DiagRect">
              <a:avLst/>
            </a:prstGeom>
            <a:solidFill>
              <a:schemeClr val="accent1">
                <a:lumMod val="20000"/>
                <a:lumOff val="80000"/>
              </a:schemeClr>
            </a:solidFill>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anchor="ctr"/>
            <a:lstStyle/>
            <a:p>
              <a:pPr marL="285750" indent="-285750">
                <a:buFont typeface="Courier New" panose="02070309020205020404" pitchFamily="49" charset="0"/>
                <a:buChar char="o"/>
              </a:pPr>
              <a:r>
                <a:rPr lang="fr-FR" noProof="0" dirty="0"/>
                <a:t>Exigences de performance non incluses dans la disponibilité, mais importantes pour la résilience climatique ?</a:t>
              </a:r>
            </a:p>
          </p:txBody>
        </p:sp>
        <p:sp>
          <p:nvSpPr>
            <p:cNvPr id="11" name="Freeform: Shape 10">
              <a:extLst>
                <a:ext uri="{FF2B5EF4-FFF2-40B4-BE49-F238E27FC236}">
                  <a16:creationId xmlns:a16="http://schemas.microsoft.com/office/drawing/2014/main" id="{88843188-3AA1-15F7-32D4-15100EB04FB7}"/>
                </a:ext>
              </a:extLst>
            </p:cNvPr>
            <p:cNvSpPr/>
            <p:nvPr/>
          </p:nvSpPr>
          <p:spPr>
            <a:xfrm>
              <a:off x="596900" y="5094571"/>
              <a:ext cx="1737360" cy="914400"/>
            </a:xfrm>
            <a:custGeom>
              <a:avLst/>
              <a:gdLst>
                <a:gd name="connsiteX0" fmla="*/ 0 w 1569380"/>
                <a:gd name="connsiteY0" fmla="*/ 508229 h 1016457"/>
                <a:gd name="connsiteX1" fmla="*/ 254114 w 1569380"/>
                <a:gd name="connsiteY1" fmla="*/ 0 h 1016457"/>
                <a:gd name="connsiteX2" fmla="*/ 1315266 w 1569380"/>
                <a:gd name="connsiteY2" fmla="*/ 0 h 1016457"/>
                <a:gd name="connsiteX3" fmla="*/ 1569380 w 1569380"/>
                <a:gd name="connsiteY3" fmla="*/ 508229 h 1016457"/>
                <a:gd name="connsiteX4" fmla="*/ 1315266 w 1569380"/>
                <a:gd name="connsiteY4" fmla="*/ 1016457 h 1016457"/>
                <a:gd name="connsiteX5" fmla="*/ 254114 w 1569380"/>
                <a:gd name="connsiteY5" fmla="*/ 1016457 h 1016457"/>
                <a:gd name="connsiteX6" fmla="*/ 0 w 1569380"/>
                <a:gd name="connsiteY6" fmla="*/ 508229 h 101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9380" h="1016457">
                  <a:moveTo>
                    <a:pt x="0" y="508229"/>
                  </a:moveTo>
                  <a:lnTo>
                    <a:pt x="254114" y="0"/>
                  </a:lnTo>
                  <a:lnTo>
                    <a:pt x="1315266" y="0"/>
                  </a:lnTo>
                  <a:lnTo>
                    <a:pt x="1569380" y="508229"/>
                  </a:lnTo>
                  <a:lnTo>
                    <a:pt x="1315266" y="1016457"/>
                  </a:lnTo>
                  <a:lnTo>
                    <a:pt x="254114" y="1016457"/>
                  </a:lnTo>
                  <a:lnTo>
                    <a:pt x="0" y="508229"/>
                  </a:lnTo>
                  <a:close/>
                </a:path>
              </a:pathLst>
            </a:custGeom>
            <a:solidFill>
              <a:schemeClr val="accent1"/>
            </a:solidFill>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265016" tIns="164331" rIns="265016" bIns="164331" numCol="1" spcCol="1270" anchor="ctr" anchorCtr="0">
              <a:noAutofit/>
            </a:bodyPr>
            <a:lstStyle/>
            <a:p>
              <a:pPr marL="0" lvl="0" indent="0" algn="ctr" defTabSz="577850">
                <a:lnSpc>
                  <a:spcPct val="90000"/>
                </a:lnSpc>
                <a:spcBef>
                  <a:spcPct val="0"/>
                </a:spcBef>
                <a:spcAft>
                  <a:spcPct val="35000"/>
                </a:spcAft>
                <a:buNone/>
              </a:pPr>
              <a:r>
                <a:rPr lang="fr-FR" b="1" kern="1200" noProof="0" dirty="0"/>
                <a:t>Mise en place des standards de performance</a:t>
              </a:r>
            </a:p>
          </p:txBody>
        </p:sp>
        <p:sp>
          <p:nvSpPr>
            <p:cNvPr id="12" name="Rectangle: Diagonal Corners Rounded 11">
              <a:extLst>
                <a:ext uri="{FF2B5EF4-FFF2-40B4-BE49-F238E27FC236}">
                  <a16:creationId xmlns:a16="http://schemas.microsoft.com/office/drawing/2014/main" id="{537ABF7F-A1A6-D756-2A8A-FF7CB493DABE}"/>
                </a:ext>
              </a:extLst>
            </p:cNvPr>
            <p:cNvSpPr/>
            <p:nvPr/>
          </p:nvSpPr>
          <p:spPr>
            <a:xfrm>
              <a:off x="6525756" y="1646204"/>
              <a:ext cx="4400727" cy="914400"/>
            </a:xfrm>
            <a:prstGeom prst="round2DiagRect">
              <a:avLst/>
            </a:prstGeom>
            <a:solidFill>
              <a:schemeClr val="accent1">
                <a:lumMod val="20000"/>
                <a:lumOff val="80000"/>
              </a:schemeClr>
            </a:solidFill>
            <a:ln>
              <a:solidFill>
                <a:srgbClr val="DBE1E6">
                  <a:alpha val="90000"/>
                </a:srgbClr>
              </a:solidFill>
            </a:ln>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anchor="ctr"/>
            <a:lstStyle/>
            <a:p>
              <a:pPr marL="285750" indent="-285750">
                <a:buFont typeface="Courier New" panose="02070309020205020404" pitchFamily="49" charset="0"/>
                <a:buChar char="o"/>
              </a:pPr>
              <a:r>
                <a:rPr lang="fr-FR" noProof="0" dirty="0"/>
                <a:t>Oui, cela peut influencer la durée de vie de l’actif et sa disponibilité</a:t>
              </a:r>
            </a:p>
            <a:p>
              <a:pPr marL="285750" indent="-285750">
                <a:buFont typeface="Courier New" panose="02070309020205020404" pitchFamily="49" charset="0"/>
                <a:buChar char="o"/>
              </a:pPr>
              <a:r>
                <a:rPr lang="fr-FR" noProof="0" dirty="0"/>
                <a:t>Oui, inondations, ouragans, températures élevées</a:t>
              </a:r>
            </a:p>
          </p:txBody>
        </p:sp>
        <p:sp>
          <p:nvSpPr>
            <p:cNvPr id="13" name="Rectangle: Diagonal Corners Rounded 12">
              <a:extLst>
                <a:ext uri="{FF2B5EF4-FFF2-40B4-BE49-F238E27FC236}">
                  <a16:creationId xmlns:a16="http://schemas.microsoft.com/office/drawing/2014/main" id="{8CECB70D-623A-C4EE-7EDE-C7A2BFBA7F65}"/>
                </a:ext>
              </a:extLst>
            </p:cNvPr>
            <p:cNvSpPr/>
            <p:nvPr/>
          </p:nvSpPr>
          <p:spPr>
            <a:xfrm>
              <a:off x="6525756" y="2780591"/>
              <a:ext cx="4400727" cy="1224946"/>
            </a:xfrm>
            <a:prstGeom prst="round2DiagRect">
              <a:avLst/>
            </a:prstGeom>
            <a:solidFill>
              <a:schemeClr val="accent1">
                <a:lumMod val="20000"/>
                <a:lumOff val="80000"/>
              </a:schemeClr>
            </a:solidFill>
            <a:ln>
              <a:solidFill>
                <a:srgbClr val="DBE1E6">
                  <a:alpha val="90000"/>
                </a:srgbClr>
              </a:solidFill>
            </a:ln>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anchor="ctr"/>
            <a:lstStyle/>
            <a:p>
              <a:pPr marL="285750" indent="-285750">
                <a:buFont typeface="Courier New" panose="02070309020205020404" pitchFamily="49" charset="0"/>
                <a:buChar char="o"/>
              </a:pPr>
              <a:r>
                <a:rPr lang="fr-FR" noProof="0" dirty="0"/>
                <a:t>Oui, </a:t>
              </a:r>
              <a:r>
                <a:rPr lang="fr-FR" b="1" noProof="0" dirty="0"/>
                <a:t>solutions d’adaptation prioritaires</a:t>
              </a:r>
              <a:r>
                <a:rPr lang="fr-FR" noProof="0" dirty="0"/>
                <a:t>, par exemple: </a:t>
              </a:r>
            </a:p>
            <a:p>
              <a:pPr marL="742950" lvl="1" indent="-285750">
                <a:buFont typeface="Courier New" panose="02070309020205020404" pitchFamily="49" charset="0"/>
                <a:buChar char="o"/>
              </a:pPr>
              <a:r>
                <a:rPr lang="fr-FR" noProof="0" dirty="0"/>
                <a:t>systèmes de drainage pour les routes (exemple : ponceaux) en cas de crues</a:t>
              </a:r>
            </a:p>
            <a:p>
              <a:pPr marL="742950" lvl="1" indent="-285750">
                <a:buFont typeface="Courier New" panose="02070309020205020404" pitchFamily="49" charset="0"/>
                <a:buChar char="o"/>
              </a:pPr>
              <a:r>
                <a:rPr lang="fr-FR" noProof="0" dirty="0"/>
                <a:t>Perméabilité de l’asphalte</a:t>
              </a:r>
            </a:p>
          </p:txBody>
        </p:sp>
        <p:sp>
          <p:nvSpPr>
            <p:cNvPr id="14" name="Rectangle: Diagonal Corners Rounded 13">
              <a:extLst>
                <a:ext uri="{FF2B5EF4-FFF2-40B4-BE49-F238E27FC236}">
                  <a16:creationId xmlns:a16="http://schemas.microsoft.com/office/drawing/2014/main" id="{F53EAE47-2D0F-0444-8B3F-D678A2407D7A}"/>
                </a:ext>
              </a:extLst>
            </p:cNvPr>
            <p:cNvSpPr/>
            <p:nvPr/>
          </p:nvSpPr>
          <p:spPr>
            <a:xfrm>
              <a:off x="6513426" y="4062748"/>
              <a:ext cx="4400726" cy="914400"/>
            </a:xfrm>
            <a:prstGeom prst="round2DiagRect">
              <a:avLst/>
            </a:prstGeom>
            <a:solidFill>
              <a:schemeClr val="accent1">
                <a:lumMod val="20000"/>
                <a:lumOff val="80000"/>
              </a:schemeClr>
            </a:solidFill>
            <a:ln>
              <a:solidFill>
                <a:srgbClr val="DBE1E6">
                  <a:alpha val="90000"/>
                </a:srgbClr>
              </a:solidFill>
            </a:ln>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anchor="ctr"/>
            <a:lstStyle/>
            <a:p>
              <a:pPr marL="285750" indent="-285750">
                <a:buFont typeface="Courier New" panose="02070309020205020404" pitchFamily="49" charset="0"/>
                <a:buChar char="o"/>
              </a:pPr>
              <a:r>
                <a:rPr lang="fr-FR" noProof="0" dirty="0"/>
                <a:t>Les fossés de drainage le long de la route doivent être dégagés ; la non-conformité peut entraîner une réduction de paiement</a:t>
              </a:r>
            </a:p>
          </p:txBody>
        </p:sp>
        <p:sp>
          <p:nvSpPr>
            <p:cNvPr id="15" name="Rectangle: Diagonal Corners Rounded 14">
              <a:extLst>
                <a:ext uri="{FF2B5EF4-FFF2-40B4-BE49-F238E27FC236}">
                  <a16:creationId xmlns:a16="http://schemas.microsoft.com/office/drawing/2014/main" id="{80D3161E-240D-6FD7-6334-B1C3FE65BC14}"/>
                </a:ext>
              </a:extLst>
            </p:cNvPr>
            <p:cNvSpPr/>
            <p:nvPr/>
          </p:nvSpPr>
          <p:spPr>
            <a:xfrm>
              <a:off x="6525757" y="5228071"/>
              <a:ext cx="4388395" cy="914400"/>
            </a:xfrm>
            <a:prstGeom prst="round2DiagRect">
              <a:avLst/>
            </a:prstGeom>
            <a:solidFill>
              <a:schemeClr val="accent1">
                <a:lumMod val="20000"/>
                <a:lumOff val="80000"/>
              </a:schemeClr>
            </a:solidFill>
            <a:ln>
              <a:solidFill>
                <a:srgbClr val="DBE1E6">
                  <a:alpha val="90000"/>
                </a:srgbClr>
              </a:solidFill>
            </a:ln>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anchor="ctr"/>
            <a:lstStyle/>
            <a:p>
              <a:pPr marL="285750" indent="-285750">
                <a:buFont typeface="Courier New" panose="02070309020205020404" pitchFamily="49" charset="0"/>
                <a:buChar char="o"/>
              </a:pPr>
              <a:r>
                <a:rPr lang="fr-FR" noProof="0" dirty="0"/>
                <a:t>Les exigences d’ exploitation et de maintenance imposent une mise à jour annuelle du plan de secours</a:t>
              </a:r>
            </a:p>
          </p:txBody>
        </p:sp>
      </p:grpSp>
    </p:spTree>
    <p:extLst>
      <p:ext uri="{BB962C8B-B14F-4D97-AF65-F5344CB8AC3E}">
        <p14:creationId xmlns:p14="http://schemas.microsoft.com/office/powerpoint/2010/main" val="472101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Système de suivi PPP</a:t>
            </a:r>
          </a:p>
        </p:txBody>
      </p:sp>
      <p:sp>
        <p:nvSpPr>
          <p:cNvPr id="3" name="TextBox 2">
            <a:extLst>
              <a:ext uri="{FF2B5EF4-FFF2-40B4-BE49-F238E27FC236}">
                <a16:creationId xmlns:a16="http://schemas.microsoft.com/office/drawing/2014/main" id="{649893A5-4A4C-1C32-A412-87F51764C8F9}"/>
              </a:ext>
            </a:extLst>
          </p:cNvPr>
          <p:cNvSpPr txBox="1"/>
          <p:nvPr/>
        </p:nvSpPr>
        <p:spPr>
          <a:xfrm>
            <a:off x="596900" y="962364"/>
            <a:ext cx="10721340" cy="1384995"/>
          </a:xfrm>
          <a:prstGeom prst="rect">
            <a:avLst/>
          </a:prstGeom>
          <a:noFill/>
        </p:spPr>
        <p:txBody>
          <a:bodyPr wrap="square" rtlCol="0">
            <a:spAutoFit/>
          </a:bodyPr>
          <a:lstStyle/>
          <a:p>
            <a:r>
              <a:rPr lang="fr-FR" sz="2400" b="1" noProof="0" dirty="0"/>
              <a:t>Le PPP repose sur l’</a:t>
            </a:r>
            <a:r>
              <a:rPr lang="fr-FR" sz="2400" b="1" noProof="0" dirty="0" err="1"/>
              <a:t>auto-surveillance</a:t>
            </a:r>
            <a:endParaRPr lang="fr-FR" sz="2400" b="1" noProof="0" dirty="0"/>
          </a:p>
          <a:p>
            <a:endParaRPr lang="fr-FR" sz="2000" noProof="0" dirty="0"/>
          </a:p>
          <a:p>
            <a:r>
              <a:rPr lang="fr-FR" sz="2000" noProof="0" dirty="0"/>
              <a:t>Le concessionnaire PPP surveille principalement sa propre performance et rend compte régulièrement à l’autorité contractante.</a:t>
            </a:r>
          </a:p>
        </p:txBody>
      </p:sp>
      <p:sp>
        <p:nvSpPr>
          <p:cNvPr id="5" name="TextBox 4">
            <a:extLst>
              <a:ext uri="{FF2B5EF4-FFF2-40B4-BE49-F238E27FC236}">
                <a16:creationId xmlns:a16="http://schemas.microsoft.com/office/drawing/2014/main" id="{FBE621D6-8B49-5AF9-0ED8-42F9E41C726A}"/>
              </a:ext>
            </a:extLst>
          </p:cNvPr>
          <p:cNvSpPr txBox="1"/>
          <p:nvPr/>
        </p:nvSpPr>
        <p:spPr>
          <a:xfrm>
            <a:off x="596899" y="2732232"/>
            <a:ext cx="7597667" cy="400110"/>
          </a:xfrm>
          <a:prstGeom prst="rect">
            <a:avLst/>
          </a:prstGeom>
          <a:noFill/>
        </p:spPr>
        <p:txBody>
          <a:bodyPr wrap="square" rtlCol="0">
            <a:spAutoFit/>
          </a:bodyPr>
          <a:lstStyle/>
          <a:p>
            <a:r>
              <a:rPr lang="fr-FR" sz="2000" noProof="0" dirty="0"/>
              <a:t>La plupart des contrats PPP obligent le concessionnaire à :</a:t>
            </a:r>
          </a:p>
        </p:txBody>
      </p:sp>
      <p:pic>
        <p:nvPicPr>
          <p:cNvPr id="7" name="Graphic 6" descr="Clipboard Badge with solid fill">
            <a:extLst>
              <a:ext uri="{FF2B5EF4-FFF2-40B4-BE49-F238E27FC236}">
                <a16:creationId xmlns:a16="http://schemas.microsoft.com/office/drawing/2014/main" id="{ED81739F-F439-454A-3FB3-DB9059FB5B3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194567" y="3431425"/>
            <a:ext cx="914400" cy="914400"/>
          </a:xfrm>
          <a:prstGeom prst="rect">
            <a:avLst/>
          </a:prstGeom>
        </p:spPr>
      </p:pic>
      <p:pic>
        <p:nvPicPr>
          <p:cNvPr id="9" name="Graphic 8" descr="Good Inventory with solid fill">
            <a:extLst>
              <a:ext uri="{FF2B5EF4-FFF2-40B4-BE49-F238E27FC236}">
                <a16:creationId xmlns:a16="http://schemas.microsoft.com/office/drawing/2014/main" id="{965FC5D1-1342-2866-D34A-7D636CBA2D4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19947" y="3429000"/>
            <a:ext cx="914400" cy="914400"/>
          </a:xfrm>
          <a:prstGeom prst="rect">
            <a:avLst/>
          </a:prstGeom>
        </p:spPr>
      </p:pic>
      <p:pic>
        <p:nvPicPr>
          <p:cNvPr id="11" name="Graphic 10" descr="Rating 3 Star with solid fill">
            <a:extLst>
              <a:ext uri="{FF2B5EF4-FFF2-40B4-BE49-F238E27FC236}">
                <a16:creationId xmlns:a16="http://schemas.microsoft.com/office/drawing/2014/main" id="{666D64A6-A4CB-5118-0D69-10D372C8025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5327" y="3430237"/>
            <a:ext cx="914400" cy="914400"/>
          </a:xfrm>
          <a:prstGeom prst="rect">
            <a:avLst/>
          </a:prstGeom>
        </p:spPr>
      </p:pic>
      <p:sp>
        <p:nvSpPr>
          <p:cNvPr id="12" name="TextBox 11">
            <a:extLst>
              <a:ext uri="{FF2B5EF4-FFF2-40B4-BE49-F238E27FC236}">
                <a16:creationId xmlns:a16="http://schemas.microsoft.com/office/drawing/2014/main" id="{426663A1-A7F9-D83A-D3AB-BA99F40F9872}"/>
              </a:ext>
            </a:extLst>
          </p:cNvPr>
          <p:cNvSpPr txBox="1"/>
          <p:nvPr/>
        </p:nvSpPr>
        <p:spPr>
          <a:xfrm>
            <a:off x="1755397" y="3725658"/>
            <a:ext cx="2468880" cy="1200329"/>
          </a:xfrm>
          <a:prstGeom prst="rect">
            <a:avLst/>
          </a:prstGeom>
          <a:noFill/>
        </p:spPr>
        <p:txBody>
          <a:bodyPr wrap="square" rtlCol="0">
            <a:spAutoFit/>
          </a:bodyPr>
          <a:lstStyle/>
          <a:p>
            <a:r>
              <a:rPr lang="fr-FR" sz="1800" noProof="0" dirty="0"/>
              <a:t>Mettre en place des procédures d’assurance-qualité et de contrôle-qualité </a:t>
            </a:r>
            <a:endParaRPr lang="fr-FR" noProof="0" dirty="0"/>
          </a:p>
        </p:txBody>
      </p:sp>
      <p:sp>
        <p:nvSpPr>
          <p:cNvPr id="14" name="TextBox 13">
            <a:extLst>
              <a:ext uri="{FF2B5EF4-FFF2-40B4-BE49-F238E27FC236}">
                <a16:creationId xmlns:a16="http://schemas.microsoft.com/office/drawing/2014/main" id="{DD230143-4C7C-0797-950D-91EAC18BEA2B}"/>
              </a:ext>
            </a:extLst>
          </p:cNvPr>
          <p:cNvSpPr txBox="1"/>
          <p:nvPr/>
        </p:nvSpPr>
        <p:spPr>
          <a:xfrm>
            <a:off x="5530017" y="3709037"/>
            <a:ext cx="2468880" cy="1200329"/>
          </a:xfrm>
          <a:prstGeom prst="rect">
            <a:avLst/>
          </a:prstGeom>
          <a:noFill/>
        </p:spPr>
        <p:txBody>
          <a:bodyPr wrap="square" rtlCol="0">
            <a:spAutoFit/>
          </a:bodyPr>
          <a:lstStyle/>
          <a:p>
            <a:r>
              <a:rPr lang="fr-FR" sz="1800" noProof="0" dirty="0"/>
              <a:t>Disposer d’un système de suivi et y donner accès à l’autorité contractante</a:t>
            </a:r>
            <a:endParaRPr lang="fr-FR" noProof="0" dirty="0"/>
          </a:p>
        </p:txBody>
      </p:sp>
      <p:sp>
        <p:nvSpPr>
          <p:cNvPr id="15" name="TextBox 14">
            <a:extLst>
              <a:ext uri="{FF2B5EF4-FFF2-40B4-BE49-F238E27FC236}">
                <a16:creationId xmlns:a16="http://schemas.microsoft.com/office/drawing/2014/main" id="{4A04AB4D-E8EB-2DA8-96D3-2D368B02BFF2}"/>
              </a:ext>
            </a:extLst>
          </p:cNvPr>
          <p:cNvSpPr txBox="1"/>
          <p:nvPr/>
        </p:nvSpPr>
        <p:spPr>
          <a:xfrm>
            <a:off x="9304637" y="3709037"/>
            <a:ext cx="2468880" cy="923330"/>
          </a:xfrm>
          <a:prstGeom prst="rect">
            <a:avLst/>
          </a:prstGeom>
          <a:noFill/>
        </p:spPr>
        <p:txBody>
          <a:bodyPr wrap="square" rtlCol="0">
            <a:spAutoFit/>
          </a:bodyPr>
          <a:lstStyle/>
          <a:p>
            <a:r>
              <a:rPr lang="fr-FR" noProof="0" dirty="0"/>
              <a:t>Fournir à l’autorité les résultats provenant des deux sources</a:t>
            </a:r>
          </a:p>
        </p:txBody>
      </p:sp>
    </p:spTree>
    <p:extLst>
      <p:ext uri="{BB962C8B-B14F-4D97-AF65-F5344CB8AC3E}">
        <p14:creationId xmlns:p14="http://schemas.microsoft.com/office/powerpoint/2010/main" val="17328027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sz="2400" noProof="0" dirty="0">
                <a:latin typeface="+mn-lt"/>
              </a:rPr>
              <a:t>La vérification et l’application demeurent essentielles…</a:t>
            </a:r>
            <a:endParaRPr lang="fr-FR" noProof="0" dirty="0"/>
          </a:p>
        </p:txBody>
      </p:sp>
      <p:sp>
        <p:nvSpPr>
          <p:cNvPr id="4" name="TextBox 3">
            <a:extLst>
              <a:ext uri="{FF2B5EF4-FFF2-40B4-BE49-F238E27FC236}">
                <a16:creationId xmlns:a16="http://schemas.microsoft.com/office/drawing/2014/main" id="{4A0D56FF-6C85-1FE5-0D3A-4DB50081D0C6}"/>
              </a:ext>
            </a:extLst>
          </p:cNvPr>
          <p:cNvSpPr txBox="1"/>
          <p:nvPr/>
        </p:nvSpPr>
        <p:spPr>
          <a:xfrm>
            <a:off x="1013589" y="1241540"/>
            <a:ext cx="9804400" cy="4170372"/>
          </a:xfrm>
          <a:prstGeom prst="rect">
            <a:avLst/>
          </a:prstGeom>
          <a:noFill/>
        </p:spPr>
        <p:txBody>
          <a:bodyPr wrap="square">
            <a:spAutoFit/>
          </a:bodyPr>
          <a:lstStyle/>
          <a:p>
            <a:pPr marL="0" lvl="1">
              <a:spcAft>
                <a:spcPts val="300"/>
              </a:spcAft>
              <a:buClr>
                <a:schemeClr val="accent1"/>
              </a:buClr>
              <a:buSzPct val="65000"/>
              <a:defRPr/>
            </a:pPr>
            <a:r>
              <a:rPr lang="fr-FR" sz="2000" noProof="0" dirty="0"/>
              <a:t>L’autorité contractante peut </a:t>
            </a:r>
            <a:r>
              <a:rPr lang="fr-FR" sz="2000" b="1" noProof="0" dirty="0"/>
              <a:t>vérifier </a:t>
            </a:r>
            <a:r>
              <a:rPr lang="fr-FR" sz="2000" noProof="0" dirty="0"/>
              <a:t>en : </a:t>
            </a:r>
          </a:p>
          <a:p>
            <a:pPr marL="800100" lvl="2" indent="-342900">
              <a:spcAft>
                <a:spcPts val="300"/>
              </a:spcAft>
              <a:buClr>
                <a:schemeClr val="accent1"/>
              </a:buClr>
              <a:buSzPct val="100000"/>
              <a:buFont typeface="Courier New" panose="02070309020205020404" pitchFamily="49" charset="0"/>
              <a:buChar char="o"/>
              <a:defRPr/>
            </a:pPr>
            <a:r>
              <a:rPr lang="fr-FR" sz="2000" noProof="0" dirty="0"/>
              <a:t>Vérifiant les données du concessionnaire / son système de suivi    </a:t>
            </a:r>
          </a:p>
          <a:p>
            <a:pPr marL="800100" lvl="2" indent="-342900">
              <a:spcAft>
                <a:spcPts val="300"/>
              </a:spcAft>
              <a:buClr>
                <a:schemeClr val="accent1"/>
              </a:buClr>
              <a:buSzPct val="100000"/>
              <a:buFont typeface="Courier New" panose="02070309020205020404" pitchFamily="49" charset="0"/>
              <a:buChar char="o"/>
              <a:defRPr/>
            </a:pPr>
            <a:r>
              <a:rPr lang="fr-FR" sz="2000" noProof="0" dirty="0"/>
              <a:t>Auditant le système de suivi</a:t>
            </a:r>
          </a:p>
          <a:p>
            <a:pPr marL="800100" lvl="2" indent="-342900">
              <a:spcAft>
                <a:spcPts val="300"/>
              </a:spcAft>
              <a:buClr>
                <a:schemeClr val="accent1"/>
              </a:buClr>
              <a:buSzPct val="100000"/>
              <a:buFont typeface="Courier New" panose="02070309020205020404" pitchFamily="49" charset="0"/>
              <a:buChar char="o"/>
              <a:defRPr/>
            </a:pPr>
            <a:r>
              <a:rPr lang="fr-FR" sz="2000" noProof="0" dirty="0"/>
              <a:t>Un auditeur indépendant peut également réaliser une évaluation indépendante (ce qui évite les conflits d’intérêts)</a:t>
            </a:r>
          </a:p>
          <a:p>
            <a:pPr marL="0" lvl="1">
              <a:spcAft>
                <a:spcPts val="300"/>
              </a:spcAft>
              <a:buClr>
                <a:schemeClr val="accent1"/>
              </a:buClr>
              <a:buSzPct val="65000"/>
              <a:defRPr/>
            </a:pPr>
            <a:endParaRPr lang="fr-FR" sz="2000" noProof="0" dirty="0"/>
          </a:p>
          <a:p>
            <a:pPr marL="0" lvl="1">
              <a:spcAft>
                <a:spcPts val="300"/>
              </a:spcAft>
              <a:buClr>
                <a:schemeClr val="accent1"/>
              </a:buClr>
              <a:buSzPct val="65000"/>
              <a:defRPr/>
            </a:pPr>
            <a:endParaRPr lang="fr-FR" sz="2000" noProof="0" dirty="0"/>
          </a:p>
          <a:p>
            <a:pPr marL="0" lvl="1">
              <a:spcAft>
                <a:spcPts val="300"/>
              </a:spcAft>
              <a:buClr>
                <a:schemeClr val="accent1"/>
              </a:buClr>
              <a:buSzPct val="65000"/>
              <a:defRPr/>
            </a:pPr>
            <a:r>
              <a:rPr lang="fr-FR" sz="2000" noProof="0" dirty="0"/>
              <a:t>L’autorité contractante peut </a:t>
            </a:r>
            <a:r>
              <a:rPr lang="fr-FR" sz="2000" b="1" noProof="0" dirty="0"/>
              <a:t>appliquer des mesures </a:t>
            </a:r>
            <a:r>
              <a:rPr lang="fr-FR" sz="2000" noProof="0" dirty="0"/>
              <a:t>en:  </a:t>
            </a:r>
          </a:p>
          <a:p>
            <a:pPr marL="800100" lvl="2" indent="-342900">
              <a:spcAft>
                <a:spcPts val="300"/>
              </a:spcAft>
              <a:buClr>
                <a:schemeClr val="accent1"/>
              </a:buClr>
              <a:buSzPct val="100000"/>
              <a:buFont typeface="Courier New" panose="02070309020205020404" pitchFamily="49" charset="0"/>
              <a:buChar char="o"/>
              <a:defRPr/>
            </a:pPr>
            <a:r>
              <a:rPr lang="fr-FR" sz="2000" noProof="0" dirty="0"/>
              <a:t>Ajustant les paiements (pénalités, déductions)</a:t>
            </a:r>
          </a:p>
          <a:p>
            <a:pPr marL="800100" lvl="2" indent="-342900">
              <a:spcAft>
                <a:spcPts val="300"/>
              </a:spcAft>
              <a:buClr>
                <a:schemeClr val="accent1"/>
              </a:buClr>
              <a:buSzPct val="100000"/>
              <a:buFont typeface="Courier New" panose="02070309020205020404" pitchFamily="49" charset="0"/>
              <a:buChar char="o"/>
              <a:defRPr/>
            </a:pPr>
            <a:r>
              <a:rPr lang="fr-FR" sz="2000" noProof="0" dirty="0"/>
              <a:t>Mobilisant les garanties de performance</a:t>
            </a:r>
          </a:p>
          <a:p>
            <a:pPr marL="800100" lvl="2" indent="-342900">
              <a:spcAft>
                <a:spcPts val="300"/>
              </a:spcAft>
              <a:buClr>
                <a:schemeClr val="accent1"/>
              </a:buClr>
              <a:buSzPct val="100000"/>
              <a:buFont typeface="Courier New" panose="02070309020205020404" pitchFamily="49" charset="0"/>
              <a:buChar char="o"/>
              <a:defRPr/>
            </a:pPr>
            <a:r>
              <a:rPr lang="fr-FR" sz="2000" noProof="0" dirty="0"/>
              <a:t>Activant la clause de manquement remédiable</a:t>
            </a:r>
          </a:p>
          <a:p>
            <a:pPr marL="800100" lvl="2" indent="-342900">
              <a:spcAft>
                <a:spcPts val="300"/>
              </a:spcAft>
              <a:buClr>
                <a:schemeClr val="accent1"/>
              </a:buClr>
              <a:buSzPct val="100000"/>
              <a:buFont typeface="Courier New" panose="02070309020205020404" pitchFamily="49" charset="0"/>
              <a:buChar char="o"/>
              <a:defRPr/>
            </a:pPr>
            <a:r>
              <a:rPr lang="fr-FR" sz="2000" noProof="0" dirty="0"/>
              <a:t>Activant la clause de défaut du concessionnaire</a:t>
            </a:r>
          </a:p>
        </p:txBody>
      </p:sp>
    </p:spTree>
    <p:extLst>
      <p:ext uri="{BB962C8B-B14F-4D97-AF65-F5344CB8AC3E}">
        <p14:creationId xmlns:p14="http://schemas.microsoft.com/office/powerpoint/2010/main" val="31461835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sz="2400" noProof="0" dirty="0">
                <a:latin typeface="+mn-lt"/>
              </a:rPr>
              <a:t>Pièges courants dans l’élaboration d’un système de suivi</a:t>
            </a:r>
            <a:endParaRPr lang="fr-FR" noProof="0" dirty="0"/>
          </a:p>
        </p:txBody>
      </p:sp>
      <p:pic>
        <p:nvPicPr>
          <p:cNvPr id="3" name="Graphic 2" descr="Badge Cross with solid fill">
            <a:extLst>
              <a:ext uri="{FF2B5EF4-FFF2-40B4-BE49-F238E27FC236}">
                <a16:creationId xmlns:a16="http://schemas.microsoft.com/office/drawing/2014/main" id="{2B7DEA5D-8998-9035-A638-C6D4E003976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8225" y="1085291"/>
            <a:ext cx="914400" cy="914400"/>
          </a:xfrm>
          <a:prstGeom prst="rect">
            <a:avLst/>
          </a:prstGeom>
        </p:spPr>
      </p:pic>
      <p:pic>
        <p:nvPicPr>
          <p:cNvPr id="5" name="Graphic 4" descr="Badge Cross with solid fill">
            <a:extLst>
              <a:ext uri="{FF2B5EF4-FFF2-40B4-BE49-F238E27FC236}">
                <a16:creationId xmlns:a16="http://schemas.microsoft.com/office/drawing/2014/main" id="{2142F7F3-1CCC-0006-234A-A9810A560FF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8225" y="3822271"/>
            <a:ext cx="914400" cy="914400"/>
          </a:xfrm>
          <a:prstGeom prst="rect">
            <a:avLst/>
          </a:prstGeom>
        </p:spPr>
      </p:pic>
      <p:pic>
        <p:nvPicPr>
          <p:cNvPr id="6" name="Graphic 5" descr="Badge Cross with solid fill">
            <a:extLst>
              <a:ext uri="{FF2B5EF4-FFF2-40B4-BE49-F238E27FC236}">
                <a16:creationId xmlns:a16="http://schemas.microsoft.com/office/drawing/2014/main" id="{3FB68112-A14A-F1AC-AD28-06ABC9A9DF9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8225" y="2453781"/>
            <a:ext cx="914400" cy="914400"/>
          </a:xfrm>
          <a:prstGeom prst="rect">
            <a:avLst/>
          </a:prstGeom>
        </p:spPr>
      </p:pic>
      <p:sp>
        <p:nvSpPr>
          <p:cNvPr id="7" name="TextBox 6">
            <a:extLst>
              <a:ext uri="{FF2B5EF4-FFF2-40B4-BE49-F238E27FC236}">
                <a16:creationId xmlns:a16="http://schemas.microsoft.com/office/drawing/2014/main" id="{1ED9EAC2-2D95-9F24-286F-24EBB250F6F4}"/>
              </a:ext>
            </a:extLst>
          </p:cNvPr>
          <p:cNvSpPr txBox="1"/>
          <p:nvPr/>
        </p:nvSpPr>
        <p:spPr>
          <a:xfrm>
            <a:off x="2064332" y="1194109"/>
            <a:ext cx="9144000" cy="707886"/>
          </a:xfrm>
          <a:prstGeom prst="rect">
            <a:avLst/>
          </a:prstGeom>
          <a:noFill/>
        </p:spPr>
        <p:txBody>
          <a:bodyPr wrap="square" rtlCol="0">
            <a:spAutoFit/>
          </a:bodyPr>
          <a:lstStyle/>
          <a:p>
            <a:r>
              <a:rPr lang="fr-FR" sz="2000" noProof="0" dirty="0"/>
              <a:t>Le développement du système de suivi est souvent repoussé trop tard, ce qui entraîne un système non opérationnel au moment de la mise en œuvre.</a:t>
            </a:r>
          </a:p>
        </p:txBody>
      </p:sp>
      <p:sp>
        <p:nvSpPr>
          <p:cNvPr id="8" name="TextBox 7">
            <a:extLst>
              <a:ext uri="{FF2B5EF4-FFF2-40B4-BE49-F238E27FC236}">
                <a16:creationId xmlns:a16="http://schemas.microsoft.com/office/drawing/2014/main" id="{A89DB296-AD6F-F8A0-D214-3BFEFEED45F8}"/>
              </a:ext>
            </a:extLst>
          </p:cNvPr>
          <p:cNvSpPr txBox="1"/>
          <p:nvPr/>
        </p:nvSpPr>
        <p:spPr>
          <a:xfrm>
            <a:off x="2064332" y="2559770"/>
            <a:ext cx="9144000" cy="1015663"/>
          </a:xfrm>
          <a:prstGeom prst="rect">
            <a:avLst/>
          </a:prstGeom>
          <a:noFill/>
        </p:spPr>
        <p:txBody>
          <a:bodyPr wrap="square" rtlCol="0">
            <a:spAutoFit/>
          </a:bodyPr>
          <a:lstStyle/>
          <a:p>
            <a:r>
              <a:rPr lang="fr-FR" sz="2000" noProof="0" dirty="0"/>
              <a:t>Les systèmes de suivi PPP doivent parfois être compatibles avec les systèmes de gestion d’actifs existants, ce qui n’est souvent pas le cas (faute de l’avoir précisé).</a:t>
            </a:r>
          </a:p>
        </p:txBody>
      </p:sp>
      <p:sp>
        <p:nvSpPr>
          <p:cNvPr id="9" name="TextBox 8">
            <a:extLst>
              <a:ext uri="{FF2B5EF4-FFF2-40B4-BE49-F238E27FC236}">
                <a16:creationId xmlns:a16="http://schemas.microsoft.com/office/drawing/2014/main" id="{AA75C1E2-817D-823B-B43D-12CA45C59E97}"/>
              </a:ext>
            </a:extLst>
          </p:cNvPr>
          <p:cNvSpPr txBox="1"/>
          <p:nvPr/>
        </p:nvSpPr>
        <p:spPr>
          <a:xfrm>
            <a:off x="2064332" y="3925431"/>
            <a:ext cx="9144000" cy="707886"/>
          </a:xfrm>
          <a:prstGeom prst="rect">
            <a:avLst/>
          </a:prstGeom>
          <a:noFill/>
        </p:spPr>
        <p:txBody>
          <a:bodyPr wrap="square" rtlCol="0">
            <a:spAutoFit/>
          </a:bodyPr>
          <a:lstStyle/>
          <a:p>
            <a:r>
              <a:rPr lang="fr-FR" sz="2000" noProof="0" dirty="0"/>
              <a:t>Sans système de suivi bien structuré, les équipes se retrouvent avec des données chronophages, désorganisées et impossibles à auditer.</a:t>
            </a:r>
          </a:p>
        </p:txBody>
      </p:sp>
      <p:sp>
        <p:nvSpPr>
          <p:cNvPr id="10" name="TextBox 9">
            <a:extLst>
              <a:ext uri="{FF2B5EF4-FFF2-40B4-BE49-F238E27FC236}">
                <a16:creationId xmlns:a16="http://schemas.microsoft.com/office/drawing/2014/main" id="{84F50560-5FCB-CDCB-4579-9A495ABE640F}"/>
              </a:ext>
            </a:extLst>
          </p:cNvPr>
          <p:cNvSpPr txBox="1"/>
          <p:nvPr/>
        </p:nvSpPr>
        <p:spPr>
          <a:xfrm>
            <a:off x="2064332" y="5291091"/>
            <a:ext cx="9144000" cy="707886"/>
          </a:xfrm>
          <a:prstGeom prst="rect">
            <a:avLst/>
          </a:prstGeom>
          <a:noFill/>
        </p:spPr>
        <p:txBody>
          <a:bodyPr wrap="square" rtlCol="0">
            <a:spAutoFit/>
          </a:bodyPr>
          <a:lstStyle/>
          <a:p>
            <a:r>
              <a:rPr lang="fr-FR" sz="2000" noProof="0" dirty="0"/>
              <a:t>Collecte excessive de données, générant des coûts de suivi très élevés pour l’autorité contractante et le concessionnaire pendant l’exploitation.</a:t>
            </a:r>
          </a:p>
        </p:txBody>
      </p:sp>
      <p:pic>
        <p:nvPicPr>
          <p:cNvPr id="11" name="Graphic 10" descr="Badge Cross with solid fill">
            <a:extLst>
              <a:ext uri="{FF2B5EF4-FFF2-40B4-BE49-F238E27FC236}">
                <a16:creationId xmlns:a16="http://schemas.microsoft.com/office/drawing/2014/main" id="{535208E8-F196-524E-BB7E-F41CF03B024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8225" y="5190760"/>
            <a:ext cx="914400" cy="914400"/>
          </a:xfrm>
          <a:prstGeom prst="rect">
            <a:avLst/>
          </a:prstGeom>
        </p:spPr>
      </p:pic>
    </p:spTree>
    <p:extLst>
      <p:ext uri="{BB962C8B-B14F-4D97-AF65-F5344CB8AC3E}">
        <p14:creationId xmlns:p14="http://schemas.microsoft.com/office/powerpoint/2010/main" val="19768275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59B787-EDE0-A948-B625-952C940DD8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4270F0-7B5D-6FFC-42F9-90278E065109}"/>
              </a:ext>
            </a:extLst>
          </p:cNvPr>
          <p:cNvSpPr>
            <a:spLocks noGrp="1"/>
          </p:cNvSpPr>
          <p:nvPr>
            <p:ph type="title"/>
          </p:nvPr>
        </p:nvSpPr>
        <p:spPr>
          <a:xfrm>
            <a:off x="596900" y="130175"/>
            <a:ext cx="9648700" cy="770370"/>
          </a:xfrm>
        </p:spPr>
        <p:txBody>
          <a:bodyPr/>
          <a:lstStyle/>
          <a:p>
            <a:r>
              <a:rPr lang="fr-FR" noProof="0" dirty="0"/>
              <a:t>Intégrer la résilience au changement climatique dans le système de suivi</a:t>
            </a:r>
          </a:p>
        </p:txBody>
      </p:sp>
      <p:grpSp>
        <p:nvGrpSpPr>
          <p:cNvPr id="16" name="Group 15">
            <a:extLst>
              <a:ext uri="{FF2B5EF4-FFF2-40B4-BE49-F238E27FC236}">
                <a16:creationId xmlns:a16="http://schemas.microsoft.com/office/drawing/2014/main" id="{85408E91-F7BC-C10B-83B5-4E555C649B1E}"/>
              </a:ext>
            </a:extLst>
          </p:cNvPr>
          <p:cNvGrpSpPr/>
          <p:nvPr/>
        </p:nvGrpSpPr>
        <p:grpSpPr>
          <a:xfrm>
            <a:off x="202019" y="1197247"/>
            <a:ext cx="11855302" cy="1769239"/>
            <a:chOff x="596900" y="1786108"/>
            <a:chExt cx="10329583" cy="1374255"/>
          </a:xfrm>
        </p:grpSpPr>
        <p:sp>
          <p:nvSpPr>
            <p:cNvPr id="3" name="Rectangle: Diagonal Corners Rounded 2">
              <a:extLst>
                <a:ext uri="{FF2B5EF4-FFF2-40B4-BE49-F238E27FC236}">
                  <a16:creationId xmlns:a16="http://schemas.microsoft.com/office/drawing/2014/main" id="{C16977AA-3C49-7BE6-9453-F4C85F500CC1}"/>
                </a:ext>
              </a:extLst>
            </p:cNvPr>
            <p:cNvSpPr/>
            <p:nvPr/>
          </p:nvSpPr>
          <p:spPr>
            <a:xfrm>
              <a:off x="2210629" y="1790471"/>
              <a:ext cx="4954656" cy="1369892"/>
            </a:xfrm>
            <a:prstGeom prst="round2DiagRect">
              <a:avLst/>
            </a:prstGeom>
            <a:solidFill>
              <a:schemeClr val="accent1">
                <a:lumMod val="20000"/>
                <a:lumOff val="80000"/>
                <a:alpha val="90000"/>
              </a:schemeClr>
            </a:solidFill>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anchor="ctr"/>
            <a:lstStyle/>
            <a:p>
              <a:pPr marL="285750" indent="-285750">
                <a:buFont typeface="Courier New" panose="02070309020205020404" pitchFamily="49" charset="0"/>
                <a:buChar char="o"/>
              </a:pPr>
              <a:r>
                <a:rPr lang="fr-FR" noProof="0" dirty="0"/>
                <a:t>Faut-il surveiller certaines variables climatiques ?</a:t>
              </a:r>
            </a:p>
          </p:txBody>
        </p:sp>
        <p:sp>
          <p:nvSpPr>
            <p:cNvPr id="5" name="Freeform: Shape 4">
              <a:extLst>
                <a:ext uri="{FF2B5EF4-FFF2-40B4-BE49-F238E27FC236}">
                  <a16:creationId xmlns:a16="http://schemas.microsoft.com/office/drawing/2014/main" id="{D4542D65-F27F-519C-259F-10E44617CE99}"/>
                </a:ext>
              </a:extLst>
            </p:cNvPr>
            <p:cNvSpPr/>
            <p:nvPr/>
          </p:nvSpPr>
          <p:spPr>
            <a:xfrm>
              <a:off x="596900" y="1790472"/>
              <a:ext cx="1737360" cy="914400"/>
            </a:xfrm>
            <a:custGeom>
              <a:avLst/>
              <a:gdLst>
                <a:gd name="connsiteX0" fmla="*/ 0 w 1569380"/>
                <a:gd name="connsiteY0" fmla="*/ 508229 h 1016457"/>
                <a:gd name="connsiteX1" fmla="*/ 254114 w 1569380"/>
                <a:gd name="connsiteY1" fmla="*/ 0 h 1016457"/>
                <a:gd name="connsiteX2" fmla="*/ 1315266 w 1569380"/>
                <a:gd name="connsiteY2" fmla="*/ 0 h 1016457"/>
                <a:gd name="connsiteX3" fmla="*/ 1569380 w 1569380"/>
                <a:gd name="connsiteY3" fmla="*/ 508229 h 1016457"/>
                <a:gd name="connsiteX4" fmla="*/ 1315266 w 1569380"/>
                <a:gd name="connsiteY4" fmla="*/ 1016457 h 1016457"/>
                <a:gd name="connsiteX5" fmla="*/ 254114 w 1569380"/>
                <a:gd name="connsiteY5" fmla="*/ 1016457 h 1016457"/>
                <a:gd name="connsiteX6" fmla="*/ 0 w 1569380"/>
                <a:gd name="connsiteY6" fmla="*/ 508229 h 101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9380" h="1016457">
                  <a:moveTo>
                    <a:pt x="0" y="508229"/>
                  </a:moveTo>
                  <a:lnTo>
                    <a:pt x="254114" y="0"/>
                  </a:lnTo>
                  <a:lnTo>
                    <a:pt x="1315266" y="0"/>
                  </a:lnTo>
                  <a:lnTo>
                    <a:pt x="1569380" y="508229"/>
                  </a:lnTo>
                  <a:lnTo>
                    <a:pt x="1315266" y="1016457"/>
                  </a:lnTo>
                  <a:lnTo>
                    <a:pt x="254114" y="1016457"/>
                  </a:lnTo>
                  <a:lnTo>
                    <a:pt x="0" y="508229"/>
                  </a:lnTo>
                  <a:close/>
                </a:path>
              </a:pathLst>
            </a:custGeom>
            <a:solidFill>
              <a:schemeClr val="accent1"/>
            </a:solidFill>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265016" tIns="164331" rIns="265016" bIns="164331" numCol="1" spcCol="1270" anchor="ctr" anchorCtr="0">
              <a:noAutofit/>
            </a:bodyPr>
            <a:lstStyle/>
            <a:p>
              <a:pPr marL="0" lvl="0" indent="0" algn="ctr" defTabSz="577850">
                <a:lnSpc>
                  <a:spcPct val="90000"/>
                </a:lnSpc>
                <a:spcBef>
                  <a:spcPct val="0"/>
                </a:spcBef>
                <a:spcAft>
                  <a:spcPct val="35000"/>
                </a:spcAft>
                <a:buNone/>
              </a:pPr>
              <a:r>
                <a:rPr lang="fr-FR" b="1" kern="1200" noProof="0" dirty="0"/>
                <a:t>Exigences de suivi</a:t>
              </a:r>
            </a:p>
          </p:txBody>
        </p:sp>
        <p:sp>
          <p:nvSpPr>
            <p:cNvPr id="12" name="Rectangle: Diagonal Corners Rounded 11">
              <a:extLst>
                <a:ext uri="{FF2B5EF4-FFF2-40B4-BE49-F238E27FC236}">
                  <a16:creationId xmlns:a16="http://schemas.microsoft.com/office/drawing/2014/main" id="{48CE02B7-2C8B-79C5-9B5F-0BF10FE31ECB}"/>
                </a:ext>
              </a:extLst>
            </p:cNvPr>
            <p:cNvSpPr/>
            <p:nvPr/>
          </p:nvSpPr>
          <p:spPr>
            <a:xfrm>
              <a:off x="7248595" y="1786108"/>
              <a:ext cx="3677888" cy="1374255"/>
            </a:xfrm>
            <a:prstGeom prst="round2DiagRect">
              <a:avLst/>
            </a:prstGeom>
            <a:solidFill>
              <a:schemeClr val="accent1">
                <a:lumMod val="20000"/>
                <a:lumOff val="80000"/>
              </a:schemeClr>
            </a:solidFill>
            <a:ln>
              <a:solidFill>
                <a:srgbClr val="DBE1E6">
                  <a:alpha val="90000"/>
                </a:srgbClr>
              </a:solidFill>
            </a:ln>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anchor="ctr"/>
            <a:lstStyle/>
            <a:p>
              <a:pPr marL="285750" indent="-285750">
                <a:buFont typeface="Courier New" panose="02070309020205020404" pitchFamily="49" charset="0"/>
                <a:buChar char="o"/>
              </a:pPr>
              <a:r>
                <a:rPr lang="fr-FR" noProof="0" dirty="0"/>
                <a:t>Oui, lorsque des seuils contractuels déterminent le transfert de certains risques climatiques d’une partie à l’autre.</a:t>
              </a:r>
            </a:p>
            <a:p>
              <a:pPr marL="742950" lvl="1" indent="-285750">
                <a:buFont typeface="Courier New" panose="02070309020205020404" pitchFamily="49" charset="0"/>
                <a:buChar char="o"/>
              </a:pPr>
              <a:r>
                <a:rPr lang="fr-FR" noProof="0" dirty="0"/>
                <a:t>Suivi sur site ou par un tiers</a:t>
              </a:r>
            </a:p>
            <a:p>
              <a:pPr marL="742950" lvl="1" indent="-285750">
                <a:buFont typeface="Courier New" panose="02070309020205020404" pitchFamily="49" charset="0"/>
                <a:buChar char="o"/>
              </a:pPr>
              <a:r>
                <a:rPr lang="fr-FR" noProof="0" dirty="0"/>
                <a:t>Quelles variables ?</a:t>
              </a:r>
            </a:p>
          </p:txBody>
        </p:sp>
      </p:grpSp>
    </p:spTree>
    <p:extLst>
      <p:ext uri="{BB962C8B-B14F-4D97-AF65-F5344CB8AC3E}">
        <p14:creationId xmlns:p14="http://schemas.microsoft.com/office/powerpoint/2010/main" val="9834715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Mécanisme de paiement des PPP</a:t>
            </a:r>
          </a:p>
        </p:txBody>
      </p:sp>
      <p:sp>
        <p:nvSpPr>
          <p:cNvPr id="4" name="TextBox 3">
            <a:extLst>
              <a:ext uri="{FF2B5EF4-FFF2-40B4-BE49-F238E27FC236}">
                <a16:creationId xmlns:a16="http://schemas.microsoft.com/office/drawing/2014/main" id="{4A0D56FF-6C85-1FE5-0D3A-4DB50081D0C6}"/>
              </a:ext>
            </a:extLst>
          </p:cNvPr>
          <p:cNvSpPr txBox="1"/>
          <p:nvPr/>
        </p:nvSpPr>
        <p:spPr>
          <a:xfrm>
            <a:off x="596900" y="1218390"/>
            <a:ext cx="10741660" cy="4693593"/>
          </a:xfrm>
          <a:prstGeom prst="rect">
            <a:avLst/>
          </a:prstGeom>
          <a:noFill/>
        </p:spPr>
        <p:txBody>
          <a:bodyPr wrap="square" lIns="91440" tIns="45720" rIns="91440" bIns="45720" anchor="t">
            <a:spAutoFit/>
          </a:bodyPr>
          <a:lstStyle/>
          <a:p>
            <a:pPr marL="0" lvl="1">
              <a:spcAft>
                <a:spcPts val="300"/>
              </a:spcAft>
              <a:buClr>
                <a:schemeClr val="accent1"/>
              </a:buClr>
              <a:buSzPct val="65000"/>
              <a:defRPr/>
            </a:pPr>
            <a:r>
              <a:rPr lang="fr-FR" sz="2400" b="1" noProof="0" dirty="0"/>
              <a:t>Un mécanisme de paiement efficace aligne les intérêts publics et privés</a:t>
            </a:r>
          </a:p>
          <a:p>
            <a:pPr marL="0" lvl="1">
              <a:spcAft>
                <a:spcPts val="300"/>
              </a:spcAft>
              <a:buClr>
                <a:schemeClr val="accent1"/>
              </a:buClr>
              <a:buSzPct val="65000"/>
              <a:defRPr/>
            </a:pPr>
            <a:endParaRPr lang="fr-FR" sz="2000" noProof="0" dirty="0"/>
          </a:p>
          <a:p>
            <a:pPr marL="0" lvl="1">
              <a:spcAft>
                <a:spcPts val="300"/>
              </a:spcAft>
              <a:buClr>
                <a:schemeClr val="accent1"/>
              </a:buClr>
              <a:buSzPct val="65000"/>
              <a:defRPr/>
            </a:pPr>
            <a:r>
              <a:rPr lang="fr-FR" sz="2000" noProof="0" dirty="0"/>
              <a:t>Les autorités contractantes veulent garantir que les concessionnaires respectent leurs obligations. Les concessionnaires veulent être payés. Le mécanisme de paiement permet d’atteindre ces deux objectifs.</a:t>
            </a:r>
          </a:p>
          <a:p>
            <a:pPr marL="0" lvl="1">
              <a:spcAft>
                <a:spcPts val="300"/>
              </a:spcAft>
              <a:buClr>
                <a:schemeClr val="accent1"/>
              </a:buClr>
              <a:buSzPct val="65000"/>
              <a:defRPr/>
            </a:pPr>
            <a:endParaRPr lang="fr-FR" sz="2000" noProof="0" dirty="0"/>
          </a:p>
          <a:p>
            <a:pPr marL="0" lvl="1">
              <a:spcAft>
                <a:spcPts val="300"/>
              </a:spcAft>
              <a:buClr>
                <a:schemeClr val="accent1"/>
              </a:buClr>
              <a:buSzPct val="65000"/>
              <a:defRPr/>
            </a:pPr>
            <a:r>
              <a:rPr lang="fr-FR" sz="2000" noProof="0" dirty="0"/>
              <a:t>Les mécanismes de paiement PPP ne définissent pas seulement un paiement fixe : ils intègrent des pénalités et déductions en cas de sous-performance et parfois des primes en cas de surperformance.</a:t>
            </a:r>
          </a:p>
          <a:p>
            <a:pPr marL="0" lvl="1">
              <a:spcAft>
                <a:spcPts val="300"/>
              </a:spcAft>
              <a:buClr>
                <a:schemeClr val="accent1"/>
              </a:buClr>
              <a:buSzPct val="65000"/>
              <a:defRPr/>
            </a:pPr>
            <a:endParaRPr lang="fr-FR" sz="2000" noProof="0" dirty="0"/>
          </a:p>
          <a:p>
            <a:pPr marL="0" lvl="1">
              <a:spcAft>
                <a:spcPts val="300"/>
              </a:spcAft>
              <a:buClr>
                <a:schemeClr val="accent1"/>
              </a:buClr>
              <a:buSzPct val="65000"/>
              <a:defRPr/>
            </a:pPr>
            <a:r>
              <a:rPr lang="fr-FR" sz="2000" noProof="0" dirty="0"/>
              <a:t>Les pénalités, déductions et primes sont liées à </a:t>
            </a:r>
            <a:r>
              <a:rPr lang="fr-FR" sz="2000" b="1" noProof="0" dirty="0"/>
              <a:t>des indicateurs de performance et à des spécifications basées sur les résultats ou les capacités</a:t>
            </a:r>
            <a:r>
              <a:rPr lang="fr-FR" sz="2000" noProof="0" dirty="0"/>
              <a:t>. Les mécanismes de paiement alignent donc les intérêts de l’autorité contractante, du concessionnaire et des autres parties prenantes.</a:t>
            </a:r>
          </a:p>
        </p:txBody>
      </p:sp>
    </p:spTree>
    <p:extLst>
      <p:ext uri="{BB962C8B-B14F-4D97-AF65-F5344CB8AC3E}">
        <p14:creationId xmlns:p14="http://schemas.microsoft.com/office/powerpoint/2010/main" val="36479242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sz="2400" noProof="0" dirty="0">
                <a:latin typeface="+mn-lt"/>
              </a:rPr>
              <a:t>Le mécanisme de paiement n’est pas le seul levier d’incitation</a:t>
            </a:r>
            <a:endParaRPr lang="fr-FR" noProof="0" dirty="0"/>
          </a:p>
        </p:txBody>
      </p:sp>
      <p:sp>
        <p:nvSpPr>
          <p:cNvPr id="4" name="TextBox 3">
            <a:extLst>
              <a:ext uri="{FF2B5EF4-FFF2-40B4-BE49-F238E27FC236}">
                <a16:creationId xmlns:a16="http://schemas.microsoft.com/office/drawing/2014/main" id="{4A0D56FF-6C85-1FE5-0D3A-4DB50081D0C6}"/>
              </a:ext>
            </a:extLst>
          </p:cNvPr>
          <p:cNvSpPr txBox="1"/>
          <p:nvPr/>
        </p:nvSpPr>
        <p:spPr>
          <a:xfrm>
            <a:off x="596900" y="1173558"/>
            <a:ext cx="10833100" cy="707886"/>
          </a:xfrm>
          <a:prstGeom prst="rect">
            <a:avLst/>
          </a:prstGeom>
          <a:noFill/>
        </p:spPr>
        <p:txBody>
          <a:bodyPr wrap="square">
            <a:spAutoFit/>
          </a:bodyPr>
          <a:lstStyle/>
          <a:p>
            <a:pPr marL="0" lvl="1">
              <a:buClr>
                <a:schemeClr val="accent1"/>
              </a:buClr>
              <a:buSzPct val="65000"/>
              <a:defRPr/>
            </a:pPr>
            <a:r>
              <a:rPr lang="fr-FR" sz="2000" noProof="0" dirty="0"/>
              <a:t>Les contrats comprennent aussi souvent un système de points de non-conformité ou de défaut qui, lorsqu’ils atteignent un niveau donné, peuvent entraîner:</a:t>
            </a:r>
          </a:p>
        </p:txBody>
      </p:sp>
      <p:pic>
        <p:nvPicPr>
          <p:cNvPr id="7" name="Graphic 6" descr="Person eating with solid fill">
            <a:extLst>
              <a:ext uri="{FF2B5EF4-FFF2-40B4-BE49-F238E27FC236}">
                <a16:creationId xmlns:a16="http://schemas.microsoft.com/office/drawing/2014/main" id="{C381D930-9500-6633-B38B-4A27AD872CB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108804" y="3782705"/>
            <a:ext cx="914400" cy="914400"/>
          </a:xfrm>
          <a:prstGeom prst="rect">
            <a:avLst/>
          </a:prstGeom>
        </p:spPr>
      </p:pic>
      <p:pic>
        <p:nvPicPr>
          <p:cNvPr id="9" name="Graphic 8" descr="Users outline">
            <a:extLst>
              <a:ext uri="{FF2B5EF4-FFF2-40B4-BE49-F238E27FC236}">
                <a16:creationId xmlns:a16="http://schemas.microsoft.com/office/drawing/2014/main" id="{E928F2D7-749B-6A95-8A16-2A7C46AF39F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4412" y="2440652"/>
            <a:ext cx="914400" cy="914400"/>
          </a:xfrm>
          <a:prstGeom prst="rect">
            <a:avLst/>
          </a:prstGeom>
        </p:spPr>
      </p:pic>
      <p:pic>
        <p:nvPicPr>
          <p:cNvPr id="11" name="Graphic 10" descr="Warning with solid fill">
            <a:extLst>
              <a:ext uri="{FF2B5EF4-FFF2-40B4-BE49-F238E27FC236}">
                <a16:creationId xmlns:a16="http://schemas.microsoft.com/office/drawing/2014/main" id="{10A15ED5-F480-C5E1-D145-8E37B7E92E8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310617" y="2296581"/>
            <a:ext cx="914400" cy="914400"/>
          </a:xfrm>
          <a:prstGeom prst="rect">
            <a:avLst/>
          </a:prstGeom>
        </p:spPr>
      </p:pic>
      <p:pic>
        <p:nvPicPr>
          <p:cNvPr id="13" name="Graphic 12" descr="Close with solid fill">
            <a:extLst>
              <a:ext uri="{FF2B5EF4-FFF2-40B4-BE49-F238E27FC236}">
                <a16:creationId xmlns:a16="http://schemas.microsoft.com/office/drawing/2014/main" id="{4571F717-EA3A-EA5B-5E75-66675172A7D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58730" y="3863123"/>
            <a:ext cx="914400" cy="914400"/>
          </a:xfrm>
          <a:prstGeom prst="rect">
            <a:avLst/>
          </a:prstGeom>
        </p:spPr>
      </p:pic>
      <p:sp>
        <p:nvSpPr>
          <p:cNvPr id="14" name="TextBox 13">
            <a:extLst>
              <a:ext uri="{FF2B5EF4-FFF2-40B4-BE49-F238E27FC236}">
                <a16:creationId xmlns:a16="http://schemas.microsoft.com/office/drawing/2014/main" id="{A606EEAD-F0F0-183D-1590-31B7349844A8}"/>
              </a:ext>
            </a:extLst>
          </p:cNvPr>
          <p:cNvSpPr txBox="1"/>
          <p:nvPr/>
        </p:nvSpPr>
        <p:spPr>
          <a:xfrm>
            <a:off x="1691589" y="2588874"/>
            <a:ext cx="3291840" cy="707886"/>
          </a:xfrm>
          <a:prstGeom prst="rect">
            <a:avLst/>
          </a:prstGeom>
          <a:noFill/>
        </p:spPr>
        <p:txBody>
          <a:bodyPr wrap="square" rtlCol="0">
            <a:spAutoFit/>
          </a:bodyPr>
          <a:lstStyle/>
          <a:p>
            <a:r>
              <a:rPr lang="fr-FR" sz="2000" noProof="0" dirty="0"/>
              <a:t>Un renforcement de la supervision</a:t>
            </a:r>
          </a:p>
        </p:txBody>
      </p:sp>
      <p:sp>
        <p:nvSpPr>
          <p:cNvPr id="15" name="TextBox 14">
            <a:extLst>
              <a:ext uri="{FF2B5EF4-FFF2-40B4-BE49-F238E27FC236}">
                <a16:creationId xmlns:a16="http://schemas.microsoft.com/office/drawing/2014/main" id="{89CE62C2-FFFD-5910-07CE-ACBAE9B83472}"/>
              </a:ext>
            </a:extLst>
          </p:cNvPr>
          <p:cNvSpPr txBox="1"/>
          <p:nvPr/>
        </p:nvSpPr>
        <p:spPr>
          <a:xfrm>
            <a:off x="2933177" y="3808027"/>
            <a:ext cx="3291840" cy="1323439"/>
          </a:xfrm>
          <a:prstGeom prst="rect">
            <a:avLst/>
          </a:prstGeom>
          <a:noFill/>
        </p:spPr>
        <p:txBody>
          <a:bodyPr wrap="square" rtlCol="0">
            <a:spAutoFit/>
          </a:bodyPr>
          <a:lstStyle/>
          <a:p>
            <a:r>
              <a:rPr lang="fr-FR" sz="2000" noProof="0" dirty="0"/>
              <a:t>Des travaux correctifs réalisés par l’autorité contractante aux frais du concessionnaire</a:t>
            </a:r>
          </a:p>
        </p:txBody>
      </p:sp>
      <p:sp>
        <p:nvSpPr>
          <p:cNvPr id="16" name="TextBox 15">
            <a:extLst>
              <a:ext uri="{FF2B5EF4-FFF2-40B4-BE49-F238E27FC236}">
                <a16:creationId xmlns:a16="http://schemas.microsoft.com/office/drawing/2014/main" id="{DF7613D2-4EC6-52DC-2918-72B09B178AFE}"/>
              </a:ext>
            </a:extLst>
          </p:cNvPr>
          <p:cNvSpPr txBox="1"/>
          <p:nvPr/>
        </p:nvSpPr>
        <p:spPr>
          <a:xfrm>
            <a:off x="6422410" y="2440652"/>
            <a:ext cx="3291840" cy="1015663"/>
          </a:xfrm>
          <a:prstGeom prst="rect">
            <a:avLst/>
          </a:prstGeom>
          <a:noFill/>
        </p:spPr>
        <p:txBody>
          <a:bodyPr wrap="square" rtlCol="0">
            <a:spAutoFit/>
          </a:bodyPr>
          <a:lstStyle/>
          <a:p>
            <a:r>
              <a:rPr lang="fr-FR" sz="2000" noProof="0" dirty="0"/>
              <a:t>L’élaboration d’un plan correctif dans le cadre d’un manquement remédiable</a:t>
            </a:r>
          </a:p>
        </p:txBody>
      </p:sp>
      <p:sp>
        <p:nvSpPr>
          <p:cNvPr id="17" name="TextBox 16">
            <a:extLst>
              <a:ext uri="{FF2B5EF4-FFF2-40B4-BE49-F238E27FC236}">
                <a16:creationId xmlns:a16="http://schemas.microsoft.com/office/drawing/2014/main" id="{8C2FFBBC-298D-0916-809F-3FEE8D1E239E}"/>
              </a:ext>
            </a:extLst>
          </p:cNvPr>
          <p:cNvSpPr txBox="1"/>
          <p:nvPr/>
        </p:nvSpPr>
        <p:spPr>
          <a:xfrm>
            <a:off x="8437276" y="3960894"/>
            <a:ext cx="3291840" cy="707886"/>
          </a:xfrm>
          <a:prstGeom prst="rect">
            <a:avLst/>
          </a:prstGeom>
          <a:noFill/>
        </p:spPr>
        <p:txBody>
          <a:bodyPr wrap="square" rtlCol="0">
            <a:spAutoFit/>
          </a:bodyPr>
          <a:lstStyle/>
          <a:p>
            <a:r>
              <a:rPr lang="fr-FR" sz="2000" noProof="0" dirty="0"/>
              <a:t>Une suspension ou une résiliation anticipée</a:t>
            </a:r>
          </a:p>
        </p:txBody>
      </p:sp>
    </p:spTree>
    <p:extLst>
      <p:ext uri="{BB962C8B-B14F-4D97-AF65-F5344CB8AC3E}">
        <p14:creationId xmlns:p14="http://schemas.microsoft.com/office/powerpoint/2010/main" val="6958408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sz="2400" noProof="0" dirty="0">
                <a:latin typeface="+mn-lt"/>
              </a:rPr>
              <a:t>Le fameux principe «chatouiller – faire mal – éliminer»</a:t>
            </a:r>
            <a:endParaRPr lang="fr-FR" noProof="0" dirty="0"/>
          </a:p>
        </p:txBody>
      </p:sp>
      <p:sp>
        <p:nvSpPr>
          <p:cNvPr id="3" name="TextBox 2">
            <a:extLst>
              <a:ext uri="{FF2B5EF4-FFF2-40B4-BE49-F238E27FC236}">
                <a16:creationId xmlns:a16="http://schemas.microsoft.com/office/drawing/2014/main" id="{F2B962ED-44FF-EC59-5A42-CFE9560C3987}"/>
              </a:ext>
            </a:extLst>
          </p:cNvPr>
          <p:cNvSpPr txBox="1"/>
          <p:nvPr/>
        </p:nvSpPr>
        <p:spPr>
          <a:xfrm>
            <a:off x="596900" y="1203384"/>
            <a:ext cx="10561095" cy="1015663"/>
          </a:xfrm>
          <a:prstGeom prst="rect">
            <a:avLst/>
          </a:prstGeom>
          <a:noFill/>
        </p:spPr>
        <p:txBody>
          <a:bodyPr wrap="square" rtlCol="0">
            <a:spAutoFit/>
          </a:bodyPr>
          <a:lstStyle/>
          <a:p>
            <a:pPr>
              <a:spcAft>
                <a:spcPts val="300"/>
              </a:spcAft>
            </a:pPr>
            <a:r>
              <a:rPr lang="fr-FR" sz="2000" noProof="0" dirty="0"/>
              <a:t>Déterminer le niveau des pénalités financières est un défi : elles doivent être assez élevées pour inciter le partenaire privé à agir dans l’intérêt public, mais pas au point de rendre le projet trop coûteux</a:t>
            </a:r>
          </a:p>
        </p:txBody>
      </p:sp>
      <p:sp>
        <p:nvSpPr>
          <p:cNvPr id="5" name="TextBox 4">
            <a:extLst>
              <a:ext uri="{FF2B5EF4-FFF2-40B4-BE49-F238E27FC236}">
                <a16:creationId xmlns:a16="http://schemas.microsoft.com/office/drawing/2014/main" id="{0F45BCB2-571A-78EB-AE4F-B63C4F0642FF}"/>
              </a:ext>
            </a:extLst>
          </p:cNvPr>
          <p:cNvSpPr txBox="1"/>
          <p:nvPr/>
        </p:nvSpPr>
        <p:spPr>
          <a:xfrm>
            <a:off x="596901" y="2322642"/>
            <a:ext cx="9501416" cy="400110"/>
          </a:xfrm>
          <a:prstGeom prst="rect">
            <a:avLst/>
          </a:prstGeom>
          <a:noFill/>
        </p:spPr>
        <p:txBody>
          <a:bodyPr wrap="square" rtlCol="0">
            <a:spAutoFit/>
          </a:bodyPr>
          <a:lstStyle/>
          <a:p>
            <a:pPr>
              <a:spcAft>
                <a:spcPts val="300"/>
              </a:spcAft>
            </a:pPr>
            <a:r>
              <a:rPr lang="fr-FR" sz="2000" noProof="0" dirty="0"/>
              <a:t>Pour cela, nous pouvons utiliser le principe «chatouiller – faire mal – éliminer »</a:t>
            </a:r>
          </a:p>
        </p:txBody>
      </p:sp>
      <p:pic>
        <p:nvPicPr>
          <p:cNvPr id="10" name="Graphic 9" descr="Priorities with solid fill">
            <a:extLst>
              <a:ext uri="{FF2B5EF4-FFF2-40B4-BE49-F238E27FC236}">
                <a16:creationId xmlns:a16="http://schemas.microsoft.com/office/drawing/2014/main" id="{E5570116-9F17-59E0-F170-B9F5CFAA15A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45043" y="3246372"/>
            <a:ext cx="914400" cy="914400"/>
          </a:xfrm>
          <a:prstGeom prst="rect">
            <a:avLst/>
          </a:prstGeom>
        </p:spPr>
      </p:pic>
      <p:pic>
        <p:nvPicPr>
          <p:cNvPr id="12" name="Graphic 11" descr="Priorities with solid fill">
            <a:extLst>
              <a:ext uri="{FF2B5EF4-FFF2-40B4-BE49-F238E27FC236}">
                <a16:creationId xmlns:a16="http://schemas.microsoft.com/office/drawing/2014/main" id="{CD25FB0D-B7EC-1B20-9A10-797C279C760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64480" y="3246372"/>
            <a:ext cx="914400" cy="914400"/>
          </a:xfrm>
          <a:prstGeom prst="rect">
            <a:avLst/>
          </a:prstGeom>
        </p:spPr>
      </p:pic>
      <p:sp>
        <p:nvSpPr>
          <p:cNvPr id="13" name="TextBox 12">
            <a:extLst>
              <a:ext uri="{FF2B5EF4-FFF2-40B4-BE49-F238E27FC236}">
                <a16:creationId xmlns:a16="http://schemas.microsoft.com/office/drawing/2014/main" id="{94F13AC0-35CC-2F12-56DA-279272510DEB}"/>
              </a:ext>
            </a:extLst>
          </p:cNvPr>
          <p:cNvSpPr txBox="1"/>
          <p:nvPr/>
        </p:nvSpPr>
        <p:spPr>
          <a:xfrm>
            <a:off x="596900" y="4412962"/>
            <a:ext cx="3566160" cy="1669688"/>
          </a:xfrm>
          <a:prstGeom prst="rect">
            <a:avLst/>
          </a:prstGeom>
          <a:noFill/>
        </p:spPr>
        <p:txBody>
          <a:bodyPr wrap="square" rtlCol="0">
            <a:spAutoFit/>
          </a:bodyPr>
          <a:lstStyle/>
          <a:p>
            <a:pPr>
              <a:spcAft>
                <a:spcPts val="300"/>
              </a:spcAft>
            </a:pPr>
            <a:r>
              <a:rPr lang="fr-FR" sz="2000" noProof="0" dirty="0"/>
              <a:t>Si les pénalités sont trop faibles, le concessionnaire peut préférer les payer plutôt que corriger la situation </a:t>
            </a:r>
          </a:p>
          <a:p>
            <a:pPr>
              <a:spcAft>
                <a:spcPts val="300"/>
              </a:spcAft>
            </a:pPr>
            <a:r>
              <a:rPr lang="fr-FR" sz="2000" noProof="0" dirty="0"/>
              <a:t>(« chatouiller »)</a:t>
            </a:r>
          </a:p>
        </p:txBody>
      </p:sp>
      <p:sp>
        <p:nvSpPr>
          <p:cNvPr id="15" name="TextBox 14">
            <a:extLst>
              <a:ext uri="{FF2B5EF4-FFF2-40B4-BE49-F238E27FC236}">
                <a16:creationId xmlns:a16="http://schemas.microsoft.com/office/drawing/2014/main" id="{5CFC72EE-B510-1D55-6210-8D5AA4AD71E6}"/>
              </a:ext>
            </a:extLst>
          </p:cNvPr>
          <p:cNvSpPr txBox="1"/>
          <p:nvPr/>
        </p:nvSpPr>
        <p:spPr>
          <a:xfrm>
            <a:off x="4227469" y="4412962"/>
            <a:ext cx="3566160" cy="2285241"/>
          </a:xfrm>
          <a:prstGeom prst="rect">
            <a:avLst/>
          </a:prstGeom>
          <a:noFill/>
        </p:spPr>
        <p:txBody>
          <a:bodyPr wrap="square">
            <a:spAutoFit/>
          </a:bodyPr>
          <a:lstStyle/>
          <a:p>
            <a:pPr marL="0" lvl="2">
              <a:spcAft>
                <a:spcPts val="300"/>
              </a:spcAft>
              <a:buClr>
                <a:schemeClr val="accent1"/>
              </a:buClr>
              <a:buSzPct val="65000"/>
              <a:defRPr/>
            </a:pPr>
            <a:r>
              <a:rPr lang="fr-FR" sz="2000" noProof="0" dirty="0"/>
              <a:t>Si les pénalités sont trop élevées, le concessionnaire peut être puni de manière excessive — voire déclaré en défaut pour des manquements mineurs </a:t>
            </a:r>
          </a:p>
          <a:p>
            <a:pPr marL="0" lvl="2">
              <a:spcAft>
                <a:spcPts val="300"/>
              </a:spcAft>
              <a:buClr>
                <a:schemeClr val="accent1"/>
              </a:buClr>
              <a:buSzPct val="65000"/>
              <a:defRPr/>
            </a:pPr>
            <a:r>
              <a:rPr lang="fr-FR" sz="2000" noProof="0" dirty="0"/>
              <a:t>(« éliminer »)</a:t>
            </a:r>
          </a:p>
        </p:txBody>
      </p:sp>
      <p:sp>
        <p:nvSpPr>
          <p:cNvPr id="17" name="TextBox 16">
            <a:extLst>
              <a:ext uri="{FF2B5EF4-FFF2-40B4-BE49-F238E27FC236}">
                <a16:creationId xmlns:a16="http://schemas.microsoft.com/office/drawing/2014/main" id="{BE3F95BE-9927-043B-8F9E-40907A50B8CF}"/>
              </a:ext>
            </a:extLst>
          </p:cNvPr>
          <p:cNvSpPr txBox="1"/>
          <p:nvPr/>
        </p:nvSpPr>
        <p:spPr>
          <a:xfrm>
            <a:off x="7858037" y="4412962"/>
            <a:ext cx="3566160" cy="1669688"/>
          </a:xfrm>
          <a:prstGeom prst="rect">
            <a:avLst/>
          </a:prstGeom>
          <a:noFill/>
        </p:spPr>
        <p:txBody>
          <a:bodyPr wrap="square">
            <a:spAutoFit/>
          </a:bodyPr>
          <a:lstStyle/>
          <a:p>
            <a:pPr marL="0" lvl="2">
              <a:spcAft>
                <a:spcPts val="300"/>
              </a:spcAft>
              <a:buClr>
                <a:schemeClr val="accent1"/>
              </a:buClr>
              <a:buSzPct val="65000"/>
              <a:defRPr/>
            </a:pPr>
            <a:r>
              <a:rPr lang="fr-FR" sz="2000" noProof="0" dirty="0"/>
              <a:t>La clé est donc de fixer des pénalités suffisamment importantes pour inciter le concessionnaire à corriger </a:t>
            </a:r>
          </a:p>
          <a:p>
            <a:pPr marL="0" lvl="2">
              <a:spcAft>
                <a:spcPts val="300"/>
              </a:spcAft>
              <a:buClr>
                <a:schemeClr val="accent1"/>
              </a:buClr>
              <a:buSzPct val="65000"/>
              <a:defRPr/>
            </a:pPr>
            <a:r>
              <a:rPr lang="fr-FR" sz="2000" noProof="0" dirty="0"/>
              <a:t>(« faire mal »)</a:t>
            </a:r>
          </a:p>
        </p:txBody>
      </p:sp>
      <p:pic>
        <p:nvPicPr>
          <p:cNvPr id="19" name="Graphic 18" descr="Warning with solid fill">
            <a:extLst>
              <a:ext uri="{FF2B5EF4-FFF2-40B4-BE49-F238E27FC236}">
                <a16:creationId xmlns:a16="http://schemas.microsoft.com/office/drawing/2014/main" id="{294B07E5-60B4-8BF5-3C30-5C9E0D3E5B0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83917" y="3246372"/>
            <a:ext cx="914400" cy="914400"/>
          </a:xfrm>
          <a:prstGeom prst="rect">
            <a:avLst/>
          </a:prstGeom>
        </p:spPr>
      </p:pic>
    </p:spTree>
    <p:extLst>
      <p:ext uri="{BB962C8B-B14F-4D97-AF65-F5344CB8AC3E}">
        <p14:creationId xmlns:p14="http://schemas.microsoft.com/office/powerpoint/2010/main" val="41334923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sz="2400" noProof="0" dirty="0">
                <a:latin typeface="+mn-lt"/>
              </a:rPr>
              <a:t>Pièges courants concernant le mécanisme de paiement</a:t>
            </a:r>
            <a:endParaRPr lang="fr-FR" noProof="0" dirty="0"/>
          </a:p>
        </p:txBody>
      </p:sp>
      <p:pic>
        <p:nvPicPr>
          <p:cNvPr id="3" name="Graphic 2" descr="Badge Cross with solid fill">
            <a:extLst>
              <a:ext uri="{FF2B5EF4-FFF2-40B4-BE49-F238E27FC236}">
                <a16:creationId xmlns:a16="http://schemas.microsoft.com/office/drawing/2014/main" id="{6CFFD8B0-3520-0BEB-0CF6-634A6BDDD0C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7317" y="2524760"/>
            <a:ext cx="914400" cy="914400"/>
          </a:xfrm>
          <a:prstGeom prst="rect">
            <a:avLst/>
          </a:prstGeom>
        </p:spPr>
      </p:pic>
      <p:pic>
        <p:nvPicPr>
          <p:cNvPr id="5" name="Graphic 4" descr="Badge Cross with solid fill">
            <a:extLst>
              <a:ext uri="{FF2B5EF4-FFF2-40B4-BE49-F238E27FC236}">
                <a16:creationId xmlns:a16="http://schemas.microsoft.com/office/drawing/2014/main" id="{DDA49AD7-9ED6-AF6F-4D0D-917BE612389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7317" y="1353239"/>
            <a:ext cx="914400" cy="914400"/>
          </a:xfrm>
          <a:prstGeom prst="rect">
            <a:avLst/>
          </a:prstGeom>
        </p:spPr>
      </p:pic>
      <p:sp>
        <p:nvSpPr>
          <p:cNvPr id="6" name="TextBox 5">
            <a:extLst>
              <a:ext uri="{FF2B5EF4-FFF2-40B4-BE49-F238E27FC236}">
                <a16:creationId xmlns:a16="http://schemas.microsoft.com/office/drawing/2014/main" id="{5C34718E-AE5C-E3BB-F718-8BE73E54D2C0}"/>
              </a:ext>
            </a:extLst>
          </p:cNvPr>
          <p:cNvSpPr txBox="1"/>
          <p:nvPr/>
        </p:nvSpPr>
        <p:spPr>
          <a:xfrm>
            <a:off x="1798791" y="1467676"/>
            <a:ext cx="9692640" cy="707886"/>
          </a:xfrm>
          <a:prstGeom prst="rect">
            <a:avLst/>
          </a:prstGeom>
          <a:noFill/>
        </p:spPr>
        <p:txBody>
          <a:bodyPr wrap="square" rtlCol="0">
            <a:spAutoFit/>
          </a:bodyPr>
          <a:lstStyle/>
          <a:p>
            <a:r>
              <a:rPr lang="fr-FR" sz="2000" noProof="0" dirty="0"/>
              <a:t>Les autorités contractantes peuvent définir trop de pénalités ou déductions, entraînant une hausse importante des coûts.</a:t>
            </a:r>
          </a:p>
        </p:txBody>
      </p:sp>
      <p:sp>
        <p:nvSpPr>
          <p:cNvPr id="7" name="TextBox 6">
            <a:extLst>
              <a:ext uri="{FF2B5EF4-FFF2-40B4-BE49-F238E27FC236}">
                <a16:creationId xmlns:a16="http://schemas.microsoft.com/office/drawing/2014/main" id="{9F5CBD82-ADCD-27CA-566F-4ED696E88597}"/>
              </a:ext>
            </a:extLst>
          </p:cNvPr>
          <p:cNvSpPr txBox="1"/>
          <p:nvPr/>
        </p:nvSpPr>
        <p:spPr>
          <a:xfrm>
            <a:off x="1798791" y="2582651"/>
            <a:ext cx="9692640" cy="707886"/>
          </a:xfrm>
          <a:prstGeom prst="rect">
            <a:avLst/>
          </a:prstGeom>
          <a:noFill/>
        </p:spPr>
        <p:txBody>
          <a:bodyPr wrap="square" rtlCol="0">
            <a:spAutoFit/>
          </a:bodyPr>
          <a:lstStyle/>
          <a:p>
            <a:r>
              <a:rPr lang="fr-FR" sz="2000" noProof="0" dirty="0"/>
              <a:t>Les autorités peuvent hésiter à appliquer les pénalités, par crainte de détériorer la relation avec le concessionnaire (d’où l’importance d’une progressivité).</a:t>
            </a:r>
          </a:p>
        </p:txBody>
      </p:sp>
    </p:spTree>
    <p:extLst>
      <p:ext uri="{BB962C8B-B14F-4D97-AF65-F5344CB8AC3E}">
        <p14:creationId xmlns:p14="http://schemas.microsoft.com/office/powerpoint/2010/main" val="35530447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900" y="130175"/>
            <a:ext cx="9881264" cy="535531"/>
          </a:xfrm>
        </p:spPr>
        <p:txBody>
          <a:bodyPr/>
          <a:lstStyle/>
          <a:p>
            <a:r>
              <a:rPr lang="fr-FR" noProof="0" dirty="0"/>
              <a:t>Appliquer la résilience via le mécanisme de paiement PPP</a:t>
            </a:r>
          </a:p>
        </p:txBody>
      </p:sp>
      <p:sp>
        <p:nvSpPr>
          <p:cNvPr id="6" name="TextBox 5">
            <a:extLst>
              <a:ext uri="{FF2B5EF4-FFF2-40B4-BE49-F238E27FC236}">
                <a16:creationId xmlns:a16="http://schemas.microsoft.com/office/drawing/2014/main" id="{94AC978E-EB2B-C444-1C99-882786DD3D34}"/>
              </a:ext>
            </a:extLst>
          </p:cNvPr>
          <p:cNvSpPr txBox="1"/>
          <p:nvPr/>
        </p:nvSpPr>
        <p:spPr>
          <a:xfrm>
            <a:off x="4805916" y="2255316"/>
            <a:ext cx="3053569" cy="1107996"/>
          </a:xfrm>
          <a:prstGeom prst="rect">
            <a:avLst/>
          </a:prstGeom>
          <a:noFill/>
        </p:spPr>
        <p:txBody>
          <a:bodyPr wrap="square" lIns="0" tIns="0" rIns="0" bIns="0" rtlCol="0">
            <a:spAutoFit/>
          </a:bodyPr>
          <a:lstStyle/>
          <a:p>
            <a:r>
              <a:rPr lang="fr-FR" noProof="0" dirty="0">
                <a:solidFill>
                  <a:schemeClr val="accent1"/>
                </a:solidFill>
              </a:rPr>
              <a:t>Disponibilité du système de drainage routier conformément aux exigences de propreté</a:t>
            </a:r>
          </a:p>
        </p:txBody>
      </p:sp>
      <p:sp>
        <p:nvSpPr>
          <p:cNvPr id="7" name="TextBox 6">
            <a:extLst>
              <a:ext uri="{FF2B5EF4-FFF2-40B4-BE49-F238E27FC236}">
                <a16:creationId xmlns:a16="http://schemas.microsoft.com/office/drawing/2014/main" id="{D9D7A207-2416-4797-87F2-FC0AC5FD874E}"/>
              </a:ext>
            </a:extLst>
          </p:cNvPr>
          <p:cNvSpPr txBox="1"/>
          <p:nvPr/>
        </p:nvSpPr>
        <p:spPr>
          <a:xfrm>
            <a:off x="4805916" y="3652088"/>
            <a:ext cx="3053569" cy="1107996"/>
          </a:xfrm>
          <a:prstGeom prst="rect">
            <a:avLst/>
          </a:prstGeom>
          <a:noFill/>
        </p:spPr>
        <p:txBody>
          <a:bodyPr wrap="square" lIns="0" tIns="0" rIns="0" bIns="0" rtlCol="0">
            <a:spAutoFit/>
          </a:bodyPr>
          <a:lstStyle/>
          <a:p>
            <a:r>
              <a:rPr lang="fr-FR" noProof="0" dirty="0">
                <a:solidFill>
                  <a:schemeClr val="accent1"/>
                </a:solidFill>
              </a:rPr>
              <a:t>Absence de mise à jour du plan d’atténuation des risques climatiques dans le délai imparti</a:t>
            </a:r>
          </a:p>
        </p:txBody>
      </p:sp>
      <p:sp>
        <p:nvSpPr>
          <p:cNvPr id="18" name="TextBox 17">
            <a:extLst>
              <a:ext uri="{FF2B5EF4-FFF2-40B4-BE49-F238E27FC236}">
                <a16:creationId xmlns:a16="http://schemas.microsoft.com/office/drawing/2014/main" id="{7E0A782B-4C0B-14D2-0FE8-3807CE64F82D}"/>
              </a:ext>
            </a:extLst>
          </p:cNvPr>
          <p:cNvSpPr txBox="1"/>
          <p:nvPr/>
        </p:nvSpPr>
        <p:spPr>
          <a:xfrm>
            <a:off x="4805916" y="5063452"/>
            <a:ext cx="2989655" cy="1107996"/>
          </a:xfrm>
          <a:prstGeom prst="rect">
            <a:avLst/>
          </a:prstGeom>
          <a:noFill/>
        </p:spPr>
        <p:txBody>
          <a:bodyPr wrap="square" lIns="0" tIns="0" rIns="0" bIns="0" rtlCol="0">
            <a:spAutoFit/>
          </a:bodyPr>
          <a:lstStyle/>
          <a:p>
            <a:r>
              <a:rPr lang="fr-FR" noProof="0" dirty="0">
                <a:solidFill>
                  <a:schemeClr val="accent1"/>
                </a:solidFill>
              </a:rPr>
              <a:t>Une non-conformité persistante entraînera l’activation de la clause de résiliation anticipée</a:t>
            </a:r>
          </a:p>
        </p:txBody>
      </p:sp>
      <p:graphicFrame>
        <p:nvGraphicFramePr>
          <p:cNvPr id="19" name="Diagram 18">
            <a:extLst>
              <a:ext uri="{FF2B5EF4-FFF2-40B4-BE49-F238E27FC236}">
                <a16:creationId xmlns:a16="http://schemas.microsoft.com/office/drawing/2014/main" id="{315FFC32-3E99-2451-E385-315999E09564}"/>
              </a:ext>
            </a:extLst>
          </p:cNvPr>
          <p:cNvGraphicFramePr/>
          <p:nvPr>
            <p:extLst>
              <p:ext uri="{D42A27DB-BD31-4B8C-83A1-F6EECF244321}">
                <p14:modId xmlns:p14="http://schemas.microsoft.com/office/powerpoint/2010/main" val="1763408926"/>
              </p:ext>
            </p:extLst>
          </p:nvPr>
        </p:nvGraphicFramePr>
        <p:xfrm>
          <a:off x="-291256" y="2221151"/>
          <a:ext cx="5543739" cy="42177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 name="TextBox 19">
            <a:extLst>
              <a:ext uri="{FF2B5EF4-FFF2-40B4-BE49-F238E27FC236}">
                <a16:creationId xmlns:a16="http://schemas.microsoft.com/office/drawing/2014/main" id="{FDBDE1FC-B58C-2FD1-AAAC-3C01D3968F06}"/>
              </a:ext>
            </a:extLst>
          </p:cNvPr>
          <p:cNvSpPr txBox="1"/>
          <p:nvPr/>
        </p:nvSpPr>
        <p:spPr>
          <a:xfrm>
            <a:off x="613400" y="2310718"/>
            <a:ext cx="276278" cy="769441"/>
          </a:xfrm>
          <a:prstGeom prst="rect">
            <a:avLst/>
          </a:prstGeom>
          <a:noFill/>
        </p:spPr>
        <p:txBody>
          <a:bodyPr wrap="square" rtlCol="0">
            <a:spAutoFit/>
          </a:bodyPr>
          <a:lstStyle/>
          <a:p>
            <a:r>
              <a:rPr lang="fr-FR" sz="4400" noProof="0" dirty="0">
                <a:solidFill>
                  <a:schemeClr val="bg1"/>
                </a:solidFill>
              </a:rPr>
              <a:t>1</a:t>
            </a:r>
          </a:p>
        </p:txBody>
      </p:sp>
      <p:sp>
        <p:nvSpPr>
          <p:cNvPr id="21" name="TextBox 20">
            <a:extLst>
              <a:ext uri="{FF2B5EF4-FFF2-40B4-BE49-F238E27FC236}">
                <a16:creationId xmlns:a16="http://schemas.microsoft.com/office/drawing/2014/main" id="{58BEB217-263A-8C5F-25D0-BA99363FF1E7}"/>
              </a:ext>
            </a:extLst>
          </p:cNvPr>
          <p:cNvSpPr txBox="1"/>
          <p:nvPr/>
        </p:nvSpPr>
        <p:spPr>
          <a:xfrm>
            <a:off x="591628" y="3731848"/>
            <a:ext cx="276278" cy="769441"/>
          </a:xfrm>
          <a:prstGeom prst="rect">
            <a:avLst/>
          </a:prstGeom>
          <a:noFill/>
        </p:spPr>
        <p:txBody>
          <a:bodyPr wrap="square" rtlCol="0">
            <a:spAutoFit/>
          </a:bodyPr>
          <a:lstStyle/>
          <a:p>
            <a:r>
              <a:rPr lang="fr-FR" sz="4400" noProof="0" dirty="0">
                <a:solidFill>
                  <a:schemeClr val="bg1"/>
                </a:solidFill>
              </a:rPr>
              <a:t>2</a:t>
            </a:r>
          </a:p>
        </p:txBody>
      </p:sp>
      <p:sp>
        <p:nvSpPr>
          <p:cNvPr id="22" name="TextBox 21">
            <a:extLst>
              <a:ext uri="{FF2B5EF4-FFF2-40B4-BE49-F238E27FC236}">
                <a16:creationId xmlns:a16="http://schemas.microsoft.com/office/drawing/2014/main" id="{79C6B07D-F667-60F8-A6B9-B52063F6339C}"/>
              </a:ext>
            </a:extLst>
          </p:cNvPr>
          <p:cNvSpPr txBox="1"/>
          <p:nvPr/>
        </p:nvSpPr>
        <p:spPr>
          <a:xfrm>
            <a:off x="591628" y="5385902"/>
            <a:ext cx="276278" cy="769441"/>
          </a:xfrm>
          <a:prstGeom prst="rect">
            <a:avLst/>
          </a:prstGeom>
          <a:noFill/>
        </p:spPr>
        <p:txBody>
          <a:bodyPr wrap="square" rtlCol="0">
            <a:spAutoFit/>
          </a:bodyPr>
          <a:lstStyle/>
          <a:p>
            <a:r>
              <a:rPr lang="fr-FR" sz="4400" noProof="0" dirty="0">
                <a:solidFill>
                  <a:schemeClr val="bg1"/>
                </a:solidFill>
              </a:rPr>
              <a:t>3</a:t>
            </a:r>
          </a:p>
        </p:txBody>
      </p:sp>
      <p:sp>
        <p:nvSpPr>
          <p:cNvPr id="23" name="TextBox 22">
            <a:extLst>
              <a:ext uri="{FF2B5EF4-FFF2-40B4-BE49-F238E27FC236}">
                <a16:creationId xmlns:a16="http://schemas.microsoft.com/office/drawing/2014/main" id="{B44D48ED-DDDC-2854-55BC-8E60F5CA5BBF}"/>
              </a:ext>
            </a:extLst>
          </p:cNvPr>
          <p:cNvSpPr txBox="1"/>
          <p:nvPr/>
        </p:nvSpPr>
        <p:spPr>
          <a:xfrm>
            <a:off x="4116255" y="1666665"/>
            <a:ext cx="3959489" cy="276999"/>
          </a:xfrm>
          <a:prstGeom prst="rect">
            <a:avLst/>
          </a:prstGeom>
          <a:noFill/>
        </p:spPr>
        <p:txBody>
          <a:bodyPr wrap="square" lIns="0" tIns="0" rIns="0" bIns="0" rtlCol="0">
            <a:spAutoFit/>
          </a:bodyPr>
          <a:lstStyle/>
          <a:p>
            <a:pPr algn="ctr"/>
            <a:r>
              <a:rPr lang="fr-FR" b="1" noProof="0" dirty="0">
                <a:solidFill>
                  <a:schemeClr val="accent1"/>
                </a:solidFill>
              </a:rPr>
              <a:t>EXEMPLE</a:t>
            </a:r>
          </a:p>
        </p:txBody>
      </p:sp>
      <p:sp>
        <p:nvSpPr>
          <p:cNvPr id="3" name="TextBox 2">
            <a:extLst>
              <a:ext uri="{FF2B5EF4-FFF2-40B4-BE49-F238E27FC236}">
                <a16:creationId xmlns:a16="http://schemas.microsoft.com/office/drawing/2014/main" id="{CF73634A-CA99-1B21-0CA5-8D480D35771A}"/>
              </a:ext>
            </a:extLst>
          </p:cNvPr>
          <p:cNvSpPr txBox="1"/>
          <p:nvPr/>
        </p:nvSpPr>
        <p:spPr>
          <a:xfrm>
            <a:off x="8145425" y="2158213"/>
            <a:ext cx="3807087" cy="1384995"/>
          </a:xfrm>
          <a:prstGeom prst="rect">
            <a:avLst/>
          </a:prstGeom>
          <a:noFill/>
        </p:spPr>
        <p:txBody>
          <a:bodyPr wrap="square" lIns="0" tIns="0" rIns="0" bIns="0" rtlCol="0">
            <a:spAutoFit/>
          </a:bodyPr>
          <a:lstStyle/>
          <a:p>
            <a:r>
              <a:rPr lang="fr-FR" i="1" noProof="0" dirty="0">
                <a:solidFill>
                  <a:schemeClr val="accent1"/>
                </a:solidFill>
              </a:rPr>
              <a:t>La non-conformité aux exigences de propreté est considérée comme un « événement d’indisponibilité » et entraîne une déduction de paiement de [●] par jour</a:t>
            </a:r>
          </a:p>
        </p:txBody>
      </p:sp>
      <p:sp>
        <p:nvSpPr>
          <p:cNvPr id="4" name="TextBox 3">
            <a:extLst>
              <a:ext uri="{FF2B5EF4-FFF2-40B4-BE49-F238E27FC236}">
                <a16:creationId xmlns:a16="http://schemas.microsoft.com/office/drawing/2014/main" id="{1FF662F8-BBF1-86C8-72F8-729C3B000378}"/>
              </a:ext>
            </a:extLst>
          </p:cNvPr>
          <p:cNvSpPr txBox="1"/>
          <p:nvPr/>
        </p:nvSpPr>
        <p:spPr>
          <a:xfrm>
            <a:off x="8145424" y="3652088"/>
            <a:ext cx="3807087" cy="1107996"/>
          </a:xfrm>
          <a:prstGeom prst="rect">
            <a:avLst/>
          </a:prstGeom>
          <a:noFill/>
        </p:spPr>
        <p:txBody>
          <a:bodyPr wrap="square" lIns="0" tIns="0" rIns="0" bIns="0" rtlCol="0">
            <a:spAutoFit/>
          </a:bodyPr>
          <a:lstStyle/>
          <a:p>
            <a:r>
              <a:rPr lang="fr-FR" i="1" noProof="0" dirty="0">
                <a:solidFill>
                  <a:schemeClr val="accent1"/>
                </a:solidFill>
              </a:rPr>
              <a:t>L’absence de mise à jour du plan d’atténuation des risques climatiques dans un délai de [●] jours entraînera une déduction de [●] par semaine</a:t>
            </a:r>
          </a:p>
        </p:txBody>
      </p:sp>
      <p:sp>
        <p:nvSpPr>
          <p:cNvPr id="5" name="TextBox 4">
            <a:extLst>
              <a:ext uri="{FF2B5EF4-FFF2-40B4-BE49-F238E27FC236}">
                <a16:creationId xmlns:a16="http://schemas.microsoft.com/office/drawing/2014/main" id="{4A45336E-BCC3-FB9A-AF34-7642BB6031BD}"/>
              </a:ext>
            </a:extLst>
          </p:cNvPr>
          <p:cNvSpPr txBox="1"/>
          <p:nvPr/>
        </p:nvSpPr>
        <p:spPr>
          <a:xfrm>
            <a:off x="8145425" y="4951337"/>
            <a:ext cx="4046575" cy="1384995"/>
          </a:xfrm>
          <a:prstGeom prst="rect">
            <a:avLst/>
          </a:prstGeom>
          <a:noFill/>
        </p:spPr>
        <p:txBody>
          <a:bodyPr wrap="square" lIns="0" tIns="0" rIns="0" bIns="0" rtlCol="0">
            <a:spAutoFit/>
          </a:bodyPr>
          <a:lstStyle/>
          <a:p>
            <a:r>
              <a:rPr lang="fr-FR" i="1" noProof="0" dirty="0">
                <a:solidFill>
                  <a:schemeClr val="accent1"/>
                </a:solidFill>
              </a:rPr>
              <a:t>Un total de [●] points de pénalités accumulés sur une période de [●] mois obligera à élaborer un plan correctif, dont la non-application déclenchera une résiliation anticipée</a:t>
            </a:r>
          </a:p>
        </p:txBody>
      </p:sp>
      <p:sp>
        <p:nvSpPr>
          <p:cNvPr id="8" name="TextBox 7">
            <a:extLst>
              <a:ext uri="{FF2B5EF4-FFF2-40B4-BE49-F238E27FC236}">
                <a16:creationId xmlns:a16="http://schemas.microsoft.com/office/drawing/2014/main" id="{E3583829-F460-3693-C75A-2080E6BD6850}"/>
              </a:ext>
            </a:extLst>
          </p:cNvPr>
          <p:cNvSpPr txBox="1"/>
          <p:nvPr/>
        </p:nvSpPr>
        <p:spPr>
          <a:xfrm>
            <a:off x="7568608" y="1655065"/>
            <a:ext cx="3959489" cy="276999"/>
          </a:xfrm>
          <a:prstGeom prst="rect">
            <a:avLst/>
          </a:prstGeom>
          <a:noFill/>
        </p:spPr>
        <p:txBody>
          <a:bodyPr wrap="square" lIns="0" tIns="0" rIns="0" bIns="0" rtlCol="0">
            <a:spAutoFit/>
          </a:bodyPr>
          <a:lstStyle/>
          <a:p>
            <a:pPr algn="ctr"/>
            <a:r>
              <a:rPr lang="fr-FR" b="1" noProof="0" dirty="0">
                <a:solidFill>
                  <a:schemeClr val="accent1"/>
                </a:solidFill>
              </a:rPr>
              <a:t>CONSEQUENCE</a:t>
            </a:r>
          </a:p>
        </p:txBody>
      </p:sp>
      <p:sp>
        <p:nvSpPr>
          <p:cNvPr id="9" name="Rectangle: Diagonal Corners Rounded 8">
            <a:extLst>
              <a:ext uri="{FF2B5EF4-FFF2-40B4-BE49-F238E27FC236}">
                <a16:creationId xmlns:a16="http://schemas.microsoft.com/office/drawing/2014/main" id="{2C078296-7A46-BB5E-1350-A5D06B2ED070}"/>
              </a:ext>
            </a:extLst>
          </p:cNvPr>
          <p:cNvSpPr/>
          <p:nvPr/>
        </p:nvSpPr>
        <p:spPr>
          <a:xfrm>
            <a:off x="167704" y="686552"/>
            <a:ext cx="9881264" cy="310674"/>
          </a:xfrm>
          <a:prstGeom prst="round2DiagRect">
            <a:avLst/>
          </a:prstGeom>
          <a:solidFill>
            <a:schemeClr val="accent1">
              <a:lumMod val="20000"/>
              <a:lumOff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600" noProof="0" dirty="0">
                <a:solidFill>
                  <a:schemeClr val="tx1"/>
                </a:solidFill>
              </a:rPr>
              <a:t>Le contrat PPP inclut-il des indicateurs de performance liés au climat avec un système de suivi associé ?</a:t>
            </a:r>
          </a:p>
        </p:txBody>
      </p:sp>
      <p:cxnSp>
        <p:nvCxnSpPr>
          <p:cNvPr id="10" name="Straight Connector 9">
            <a:extLst>
              <a:ext uri="{FF2B5EF4-FFF2-40B4-BE49-F238E27FC236}">
                <a16:creationId xmlns:a16="http://schemas.microsoft.com/office/drawing/2014/main" id="{6E9562EF-5C8E-C820-4055-F051768DD931}"/>
              </a:ext>
            </a:extLst>
          </p:cNvPr>
          <p:cNvCxnSpPr>
            <a:cxnSpLocks/>
            <a:stCxn id="9" idx="0"/>
            <a:endCxn id="11" idx="2"/>
          </p:cNvCxnSpPr>
          <p:nvPr/>
        </p:nvCxnSpPr>
        <p:spPr>
          <a:xfrm>
            <a:off x="10048968" y="841889"/>
            <a:ext cx="602829" cy="136765"/>
          </a:xfrm>
          <a:prstGeom prst="line">
            <a:avLst/>
          </a:prstGeom>
        </p:spPr>
        <p:style>
          <a:lnRef idx="1">
            <a:schemeClr val="accent1"/>
          </a:lnRef>
          <a:fillRef idx="0">
            <a:schemeClr val="accent1"/>
          </a:fillRef>
          <a:effectRef idx="0">
            <a:schemeClr val="accent1"/>
          </a:effectRef>
          <a:fontRef idx="minor">
            <a:schemeClr val="tx1"/>
          </a:fontRef>
        </p:style>
      </p:cxnSp>
      <p:sp>
        <p:nvSpPr>
          <p:cNvPr id="11" name="Rectangle: Diagonal Corners Rounded 10">
            <a:extLst>
              <a:ext uri="{FF2B5EF4-FFF2-40B4-BE49-F238E27FC236}">
                <a16:creationId xmlns:a16="http://schemas.microsoft.com/office/drawing/2014/main" id="{5DD8BC20-6C00-B365-58ED-284A0034C98A}"/>
              </a:ext>
            </a:extLst>
          </p:cNvPr>
          <p:cNvSpPr/>
          <p:nvPr/>
        </p:nvSpPr>
        <p:spPr>
          <a:xfrm>
            <a:off x="10651797" y="823317"/>
            <a:ext cx="876300" cy="310674"/>
          </a:xfrm>
          <a:prstGeom prst="round2DiagRect">
            <a:avLst/>
          </a:prstGeom>
          <a:solidFill>
            <a:schemeClr val="accent1">
              <a:lumMod val="20000"/>
              <a:lumOff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tx1"/>
                </a:solidFill>
              </a:rPr>
              <a:t>Non</a:t>
            </a:r>
          </a:p>
        </p:txBody>
      </p:sp>
      <p:pic>
        <p:nvPicPr>
          <p:cNvPr id="12" name="Graphic 11" descr="Raised hand">
            <a:extLst>
              <a:ext uri="{FF2B5EF4-FFF2-40B4-BE49-F238E27FC236}">
                <a16:creationId xmlns:a16="http://schemas.microsoft.com/office/drawing/2014/main" id="{A83C08BB-4548-9190-213C-11B2E5F3137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1555873" y="686552"/>
            <a:ext cx="635000" cy="635000"/>
          </a:xfrm>
          <a:prstGeom prst="rect">
            <a:avLst/>
          </a:prstGeom>
        </p:spPr>
      </p:pic>
      <p:sp>
        <p:nvSpPr>
          <p:cNvPr id="16" name="TextBox 15">
            <a:extLst>
              <a:ext uri="{FF2B5EF4-FFF2-40B4-BE49-F238E27FC236}">
                <a16:creationId xmlns:a16="http://schemas.microsoft.com/office/drawing/2014/main" id="{B871B708-F302-9959-3388-5E85F688373C}"/>
              </a:ext>
            </a:extLst>
          </p:cNvPr>
          <p:cNvSpPr txBox="1"/>
          <p:nvPr/>
        </p:nvSpPr>
        <p:spPr>
          <a:xfrm>
            <a:off x="11552676" y="1321552"/>
            <a:ext cx="635000" cy="276999"/>
          </a:xfrm>
          <a:prstGeom prst="rect">
            <a:avLst/>
          </a:prstGeom>
          <a:noFill/>
        </p:spPr>
        <p:txBody>
          <a:bodyPr wrap="square" lIns="0" tIns="0" rIns="0" bIns="0" rtlCol="0">
            <a:spAutoFit/>
          </a:bodyPr>
          <a:lstStyle/>
          <a:p>
            <a:r>
              <a:rPr lang="fr-FR" noProof="0" dirty="0"/>
              <a:t>Arrêt</a:t>
            </a:r>
          </a:p>
        </p:txBody>
      </p:sp>
      <p:sp>
        <p:nvSpPr>
          <p:cNvPr id="17" name="Rectangle: Diagonal Corners Rounded 16">
            <a:extLst>
              <a:ext uri="{FF2B5EF4-FFF2-40B4-BE49-F238E27FC236}">
                <a16:creationId xmlns:a16="http://schemas.microsoft.com/office/drawing/2014/main" id="{9108C559-2141-3072-1BAC-66DB6E229157}"/>
              </a:ext>
            </a:extLst>
          </p:cNvPr>
          <p:cNvSpPr/>
          <p:nvPr/>
        </p:nvSpPr>
        <p:spPr>
          <a:xfrm>
            <a:off x="1600301" y="1214165"/>
            <a:ext cx="8448667" cy="310403"/>
          </a:xfrm>
          <a:prstGeom prst="round2DiagRect">
            <a:avLst/>
          </a:prstGeom>
          <a:solidFill>
            <a:schemeClr val="accent1">
              <a:lumMod val="20000"/>
              <a:lumOff val="8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600" noProof="0" dirty="0">
                <a:solidFill>
                  <a:schemeClr val="tx1"/>
                </a:solidFill>
              </a:rPr>
              <a:t>Oui - examiner comment utiliser le mécanisme de paiement pour appliquer ou encourager</a:t>
            </a:r>
          </a:p>
        </p:txBody>
      </p:sp>
      <p:cxnSp>
        <p:nvCxnSpPr>
          <p:cNvPr id="25" name="Straight Connector 24">
            <a:extLst>
              <a:ext uri="{FF2B5EF4-FFF2-40B4-BE49-F238E27FC236}">
                <a16:creationId xmlns:a16="http://schemas.microsoft.com/office/drawing/2014/main" id="{1C868ACB-DCFB-2AC3-D796-190696AEE78E}"/>
              </a:ext>
            </a:extLst>
          </p:cNvPr>
          <p:cNvCxnSpPr>
            <a:cxnSpLocks/>
            <a:stCxn id="9" idx="1"/>
            <a:endCxn id="17" idx="3"/>
          </p:cNvCxnSpPr>
          <p:nvPr/>
        </p:nvCxnSpPr>
        <p:spPr>
          <a:xfrm>
            <a:off x="5108336" y="997226"/>
            <a:ext cx="716299" cy="216939"/>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2306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8" grpId="0"/>
      <p:bldGraphic spid="19" grpId="0">
        <p:bldAsOne/>
      </p:bldGraphic>
      <p:bldP spid="20" grpId="0"/>
      <p:bldP spid="21" grpId="0"/>
      <p:bldP spid="22" grpId="0"/>
      <p:bldP spid="23" grpId="0"/>
      <p:bldP spid="3" grpId="0"/>
      <p:bldP spid="4" grpId="0"/>
      <p:bldP spid="5" grpId="0"/>
      <p:bldP spid="8" grpId="0"/>
      <p:bldP spid="11" grpId="0" animBg="1"/>
      <p:bldP spid="16" grpId="0"/>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7688E-76BD-74AA-8D8E-8AEC3FF173C7}"/>
              </a:ext>
            </a:extLst>
          </p:cNvPr>
          <p:cNvSpPr>
            <a:spLocks noGrp="1"/>
          </p:cNvSpPr>
          <p:nvPr>
            <p:ph type="ctrTitle"/>
          </p:nvPr>
        </p:nvSpPr>
        <p:spPr>
          <a:xfrm>
            <a:off x="594410" y="1729024"/>
            <a:ext cx="6909475" cy="2751522"/>
          </a:xfrm>
        </p:spPr>
        <p:txBody>
          <a:bodyPr wrap="square" lIns="91440" tIns="45720" rIns="91440" bIns="45720" anchor="t" anchorCtr="0">
            <a:spAutoFit/>
          </a:bodyPr>
          <a:lstStyle/>
          <a:p>
            <a:r>
              <a:rPr lang="fr-FR" sz="3200" noProof="0" dirty="0"/>
              <a:t>Module 5: </a:t>
            </a:r>
            <a:br>
              <a:rPr lang="fr-FR" sz="3200" noProof="0" dirty="0"/>
            </a:br>
            <a:r>
              <a:rPr lang="fr-FR" sz="3200" noProof="0" dirty="0"/>
              <a:t>Boîte à outils pour intégrer la résilience climatique dans les projets d’infrastructures en PPP</a:t>
            </a:r>
            <a:br>
              <a:rPr lang="fr-FR" sz="3200" noProof="0" dirty="0"/>
            </a:br>
            <a:br>
              <a:rPr lang="fr-FR" sz="3200" noProof="0" dirty="0"/>
            </a:br>
            <a:r>
              <a:rPr lang="fr-FR" sz="3200" noProof="0" dirty="0"/>
              <a:t>b) Phase de gestion du contrat</a:t>
            </a:r>
            <a:endParaRPr lang="fr-FR" b="0" i="1" noProof="0" dirty="0">
              <a:latin typeface="Roboto"/>
              <a:ea typeface="Roboto"/>
              <a:cs typeface="Roboto"/>
            </a:endParaRPr>
          </a:p>
        </p:txBody>
      </p:sp>
      <p:sp>
        <p:nvSpPr>
          <p:cNvPr id="7" name="Rectangle 6">
            <a:extLst>
              <a:ext uri="{FF2B5EF4-FFF2-40B4-BE49-F238E27FC236}">
                <a16:creationId xmlns:a16="http://schemas.microsoft.com/office/drawing/2014/main" id="{AC658F1C-1A7B-CF24-8A98-6DEE15F7F430}"/>
              </a:ext>
            </a:extLst>
          </p:cNvPr>
          <p:cNvSpPr/>
          <p:nvPr/>
        </p:nvSpPr>
        <p:spPr>
          <a:xfrm>
            <a:off x="0" y="5731030"/>
            <a:ext cx="12192000" cy="11269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grpSp>
        <p:nvGrpSpPr>
          <p:cNvPr id="5" name="Group 4">
            <a:extLst>
              <a:ext uri="{FF2B5EF4-FFF2-40B4-BE49-F238E27FC236}">
                <a16:creationId xmlns:a16="http://schemas.microsoft.com/office/drawing/2014/main" id="{14018E02-7D75-E549-B0F7-1296961821A3}"/>
              </a:ext>
            </a:extLst>
          </p:cNvPr>
          <p:cNvGrpSpPr/>
          <p:nvPr/>
        </p:nvGrpSpPr>
        <p:grpSpPr>
          <a:xfrm>
            <a:off x="563928" y="5811034"/>
            <a:ext cx="7977677" cy="931736"/>
            <a:chOff x="563928" y="5811034"/>
            <a:chExt cx="7977677" cy="931736"/>
          </a:xfrm>
        </p:grpSpPr>
        <p:pic>
          <p:nvPicPr>
            <p:cNvPr id="6" name="Picture 5">
              <a:extLst>
                <a:ext uri="{FF2B5EF4-FFF2-40B4-BE49-F238E27FC236}">
                  <a16:creationId xmlns:a16="http://schemas.microsoft.com/office/drawing/2014/main" id="{519D0371-0B9D-8C4C-5A90-31224C02AC7B}"/>
                </a:ext>
              </a:extLst>
            </p:cNvPr>
            <p:cNvPicPr>
              <a:picLocks noChangeAspect="1"/>
            </p:cNvPicPr>
            <p:nvPr userDrawn="1"/>
          </p:nvPicPr>
          <p:blipFill>
            <a:blip r:embed="rId3"/>
            <a:stretch>
              <a:fillRect/>
            </a:stretch>
          </p:blipFill>
          <p:spPr>
            <a:xfrm>
              <a:off x="4934902" y="5942519"/>
              <a:ext cx="1700457" cy="645613"/>
            </a:xfrm>
            <a:prstGeom prst="rect">
              <a:avLst/>
            </a:prstGeom>
          </p:spPr>
        </p:pic>
        <p:pic>
          <p:nvPicPr>
            <p:cNvPr id="13" name="Picture 12">
              <a:extLst>
                <a:ext uri="{FF2B5EF4-FFF2-40B4-BE49-F238E27FC236}">
                  <a16:creationId xmlns:a16="http://schemas.microsoft.com/office/drawing/2014/main" id="{07E4CEB3-CDBC-1591-9C11-650D8406C76A}"/>
                </a:ext>
              </a:extLst>
            </p:cNvPr>
            <p:cNvPicPr>
              <a:picLocks noChangeAspect="1"/>
            </p:cNvPicPr>
            <p:nvPr userDrawn="1"/>
          </p:nvPicPr>
          <p:blipFill rotWithShape="1">
            <a:blip r:embed="rId4"/>
            <a:srcRect l="13748" t="11052" r="11552" b="19234"/>
            <a:stretch/>
          </p:blipFill>
          <p:spPr>
            <a:xfrm>
              <a:off x="563928" y="5942519"/>
              <a:ext cx="1472697" cy="645613"/>
            </a:xfrm>
            <a:prstGeom prst="rect">
              <a:avLst/>
            </a:prstGeom>
          </p:spPr>
        </p:pic>
        <p:pic>
          <p:nvPicPr>
            <p:cNvPr id="14" name="Picture 13">
              <a:extLst>
                <a:ext uri="{FF2B5EF4-FFF2-40B4-BE49-F238E27FC236}">
                  <a16:creationId xmlns:a16="http://schemas.microsoft.com/office/drawing/2014/main" id="{117DCE95-83C4-6F3B-4A53-DED035F0D789}"/>
                </a:ext>
              </a:extLst>
            </p:cNvPr>
            <p:cNvPicPr>
              <a:picLocks noChangeAspect="1"/>
            </p:cNvPicPr>
            <p:nvPr userDrawn="1"/>
          </p:nvPicPr>
          <p:blipFill>
            <a:blip r:embed="rId5"/>
            <a:stretch>
              <a:fillRect/>
            </a:stretch>
          </p:blipFill>
          <p:spPr>
            <a:xfrm>
              <a:off x="2152731" y="5811034"/>
              <a:ext cx="1220652" cy="890017"/>
            </a:xfrm>
            <a:prstGeom prst="rect">
              <a:avLst/>
            </a:prstGeom>
          </p:spPr>
        </p:pic>
        <p:pic>
          <p:nvPicPr>
            <p:cNvPr id="15" name="Picture 14">
              <a:extLst>
                <a:ext uri="{FF2B5EF4-FFF2-40B4-BE49-F238E27FC236}">
                  <a16:creationId xmlns:a16="http://schemas.microsoft.com/office/drawing/2014/main" id="{33668E6F-E9E2-8150-D37E-6FE1F5078EBA}"/>
                </a:ext>
              </a:extLst>
            </p:cNvPr>
            <p:cNvPicPr>
              <a:picLocks noChangeAspect="1"/>
            </p:cNvPicPr>
            <p:nvPr userDrawn="1"/>
          </p:nvPicPr>
          <p:blipFill>
            <a:blip r:embed="rId6"/>
            <a:stretch>
              <a:fillRect/>
            </a:stretch>
          </p:blipFill>
          <p:spPr>
            <a:xfrm>
              <a:off x="3393064" y="5930613"/>
              <a:ext cx="1358642" cy="812157"/>
            </a:xfrm>
            <a:prstGeom prst="rect">
              <a:avLst/>
            </a:prstGeom>
          </p:spPr>
        </p:pic>
        <p:pic>
          <p:nvPicPr>
            <p:cNvPr id="16" name="Picture 15" descr="A black background with red letters and a black text&#10;&#10;AI-generated content may be incorrect.">
              <a:extLst>
                <a:ext uri="{FF2B5EF4-FFF2-40B4-BE49-F238E27FC236}">
                  <a16:creationId xmlns:a16="http://schemas.microsoft.com/office/drawing/2014/main" id="{87248061-CD4D-7A93-E4D0-BAB00BAFB17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09140" y="5945387"/>
              <a:ext cx="1732465" cy="642745"/>
            </a:xfrm>
            <a:prstGeom prst="rect">
              <a:avLst/>
            </a:prstGeom>
          </p:spPr>
        </p:pic>
      </p:grpSp>
    </p:spTree>
    <p:extLst>
      <p:ext uri="{BB962C8B-B14F-4D97-AF65-F5344CB8AC3E}">
        <p14:creationId xmlns:p14="http://schemas.microsoft.com/office/powerpoint/2010/main" val="37673229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3D143B5-BD89-3B97-B72E-11D710FB688D}"/>
              </a:ext>
            </a:extLst>
          </p:cNvPr>
          <p:cNvSpPr>
            <a:spLocks noGrp="1"/>
          </p:cNvSpPr>
          <p:nvPr>
            <p:ph type="ctrTitle"/>
          </p:nvPr>
        </p:nvSpPr>
        <p:spPr>
          <a:xfrm>
            <a:off x="6404661" y="1805618"/>
            <a:ext cx="5082362" cy="480131"/>
          </a:xfrm>
        </p:spPr>
        <p:txBody>
          <a:bodyPr/>
          <a:lstStyle/>
          <a:p>
            <a:r>
              <a:rPr lang="fr-FR" noProof="0" dirty="0"/>
              <a:t>Plan du Module</a:t>
            </a:r>
          </a:p>
        </p:txBody>
      </p:sp>
      <p:sp>
        <p:nvSpPr>
          <p:cNvPr id="6" name="Subtitle 3">
            <a:extLst>
              <a:ext uri="{FF2B5EF4-FFF2-40B4-BE49-F238E27FC236}">
                <a16:creationId xmlns:a16="http://schemas.microsoft.com/office/drawing/2014/main" id="{C3C7A70E-854A-C184-B7BA-74ED2E9113A5}"/>
              </a:ext>
            </a:extLst>
          </p:cNvPr>
          <p:cNvSpPr>
            <a:spLocks noGrp="1"/>
          </p:cNvSpPr>
          <p:nvPr>
            <p:ph type="subTitle" idx="1"/>
          </p:nvPr>
        </p:nvSpPr>
        <p:spPr>
          <a:xfrm>
            <a:off x="6404661" y="2498401"/>
            <a:ext cx="5082362" cy="3098284"/>
          </a:xfrm>
        </p:spPr>
        <p:txBody>
          <a:bodyPr/>
          <a:lstStyle/>
          <a:p>
            <a:pPr marL="0" indent="0">
              <a:buNone/>
            </a:pPr>
            <a:r>
              <a:rPr lang="fr-FR" sz="1800" noProof="0" dirty="0">
                <a:solidFill>
                  <a:schemeClr val="bg2">
                    <a:lumMod val="75000"/>
                  </a:schemeClr>
                </a:solidFill>
              </a:rPr>
              <a:t>Gestion du contrat (Exigences de performance PPP, Système de suivi PPP, Mécanismes de paiement PPP, Application de la résilience climatique)</a:t>
            </a:r>
          </a:p>
          <a:p>
            <a:pPr marL="0" indent="0">
              <a:buNone/>
            </a:pPr>
            <a:endParaRPr lang="fr-FR" sz="1800" noProof="0" dirty="0">
              <a:solidFill>
                <a:schemeClr val="bg2">
                  <a:lumMod val="75000"/>
                </a:schemeClr>
              </a:solidFill>
            </a:endParaRPr>
          </a:p>
          <a:p>
            <a:pPr marL="0" indent="0">
              <a:buNone/>
            </a:pPr>
            <a:r>
              <a:rPr lang="fr-FR" sz="1800" noProof="0" dirty="0">
                <a:solidFill>
                  <a:schemeClr val="bg1"/>
                </a:solidFill>
              </a:rPr>
              <a:t>Répartition des risques climatiques dans les contrats PPP (Contrats PPP, Modification du contrat PPP, Force majeure, Non-assurabilité)</a:t>
            </a:r>
          </a:p>
          <a:p>
            <a:pPr marL="0" indent="0">
              <a:buNone/>
            </a:pPr>
            <a:endParaRPr lang="fr-FR" sz="1800" noProof="0" dirty="0"/>
          </a:p>
          <a:p>
            <a:pPr marL="0" indent="0">
              <a:buNone/>
            </a:pPr>
            <a:endParaRPr lang="fr-FR" sz="1800" noProof="0" dirty="0"/>
          </a:p>
        </p:txBody>
      </p:sp>
    </p:spTree>
    <p:extLst>
      <p:ext uri="{BB962C8B-B14F-4D97-AF65-F5344CB8AC3E}">
        <p14:creationId xmlns:p14="http://schemas.microsoft.com/office/powerpoint/2010/main" val="18842416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Contrat de PPP</a:t>
            </a:r>
          </a:p>
        </p:txBody>
      </p:sp>
      <p:sp>
        <p:nvSpPr>
          <p:cNvPr id="4" name="TextBox 3">
            <a:extLst>
              <a:ext uri="{FF2B5EF4-FFF2-40B4-BE49-F238E27FC236}">
                <a16:creationId xmlns:a16="http://schemas.microsoft.com/office/drawing/2014/main" id="{4A0D56FF-6C85-1FE5-0D3A-4DB50081D0C6}"/>
              </a:ext>
            </a:extLst>
          </p:cNvPr>
          <p:cNvSpPr txBox="1"/>
          <p:nvPr/>
        </p:nvSpPr>
        <p:spPr>
          <a:xfrm>
            <a:off x="596900" y="1296048"/>
            <a:ext cx="10694877" cy="4093428"/>
          </a:xfrm>
          <a:prstGeom prst="rect">
            <a:avLst/>
          </a:prstGeom>
          <a:noFill/>
        </p:spPr>
        <p:txBody>
          <a:bodyPr wrap="square">
            <a:spAutoFit/>
          </a:bodyPr>
          <a:lstStyle/>
          <a:p>
            <a:pPr marL="0" lvl="1">
              <a:buClr>
                <a:schemeClr val="accent1"/>
              </a:buClr>
              <a:buSzPct val="100000"/>
              <a:defRPr/>
            </a:pPr>
            <a:r>
              <a:rPr lang="fr-FR" sz="2000" b="1" noProof="0" dirty="0"/>
              <a:t>Le contrat de PPP formalise le partenariat</a:t>
            </a:r>
          </a:p>
          <a:p>
            <a:pPr marL="0" lvl="1">
              <a:buClr>
                <a:schemeClr val="accent1"/>
              </a:buClr>
              <a:buSzPct val="100000"/>
              <a:defRPr/>
            </a:pPr>
            <a:endParaRPr lang="fr-FR" sz="2000" noProof="0" dirty="0"/>
          </a:p>
          <a:p>
            <a:pPr marL="342900" lvl="1" indent="-342900">
              <a:buClr>
                <a:schemeClr val="accent1"/>
              </a:buClr>
              <a:buSzPct val="100000"/>
              <a:buFont typeface="Courier New" panose="02070309020205020404" pitchFamily="49" charset="0"/>
              <a:buChar char="o"/>
              <a:defRPr/>
            </a:pPr>
            <a:r>
              <a:rPr lang="fr-FR" sz="2000" noProof="0" dirty="0"/>
              <a:t>Un contrat de PPP est… un accord écrit de longue durée entre le secteur public et le secteur privé, qui définit notamment :</a:t>
            </a:r>
          </a:p>
          <a:p>
            <a:pPr marL="342900" lvl="1" indent="-342900">
              <a:buClr>
                <a:schemeClr val="accent1"/>
              </a:buClr>
              <a:buSzPct val="100000"/>
              <a:buFont typeface="Courier New" panose="02070309020205020404" pitchFamily="49" charset="0"/>
              <a:buChar char="o"/>
              <a:defRPr/>
            </a:pPr>
            <a:endParaRPr lang="fr-FR" sz="2000" noProof="0" dirty="0"/>
          </a:p>
          <a:p>
            <a:pPr marL="342900" lvl="1" indent="-342900">
              <a:buClr>
                <a:schemeClr val="accent1"/>
              </a:buClr>
              <a:buSzPct val="100000"/>
              <a:buFont typeface="Courier New" panose="02070309020205020404" pitchFamily="49" charset="0"/>
              <a:buChar char="o"/>
              <a:defRPr/>
            </a:pPr>
            <a:endParaRPr lang="fr-FR" sz="2000" noProof="0" dirty="0"/>
          </a:p>
          <a:p>
            <a:pPr marL="342900" lvl="1" indent="-342900">
              <a:buClr>
                <a:schemeClr val="accent1"/>
              </a:buClr>
              <a:buSzPct val="100000"/>
              <a:buFont typeface="Courier New" panose="02070309020205020404" pitchFamily="49" charset="0"/>
              <a:buChar char="o"/>
              <a:defRPr/>
            </a:pPr>
            <a:endParaRPr lang="fr-FR" sz="2000" noProof="0" dirty="0"/>
          </a:p>
          <a:p>
            <a:pPr marL="342900" lvl="1" indent="-342900">
              <a:buClr>
                <a:schemeClr val="accent1"/>
              </a:buClr>
              <a:buSzPct val="100000"/>
              <a:buFont typeface="Courier New" panose="02070309020205020404" pitchFamily="49" charset="0"/>
              <a:buChar char="o"/>
              <a:defRPr/>
            </a:pPr>
            <a:endParaRPr lang="fr-FR" sz="2000" noProof="0" dirty="0"/>
          </a:p>
          <a:p>
            <a:pPr marL="285750" lvl="1" indent="-285750">
              <a:buClr>
                <a:schemeClr val="accent1"/>
              </a:buClr>
              <a:buSzPct val="100000"/>
              <a:buFont typeface="Courier New" panose="02070309020205020404" pitchFamily="49" charset="0"/>
              <a:buChar char="o"/>
              <a:defRPr/>
            </a:pPr>
            <a:endParaRPr lang="fr-FR" sz="2000" noProof="0" dirty="0"/>
          </a:p>
          <a:p>
            <a:pPr marL="342900" lvl="1" indent="-342900">
              <a:buClr>
                <a:schemeClr val="accent1"/>
              </a:buClr>
              <a:buSzPct val="100000"/>
              <a:buFont typeface="Courier New" panose="02070309020205020404" pitchFamily="49" charset="0"/>
              <a:buChar char="o"/>
              <a:defRPr/>
            </a:pPr>
            <a:endParaRPr lang="fr-FR" sz="2000" noProof="0" dirty="0"/>
          </a:p>
          <a:p>
            <a:pPr marL="342900" lvl="1" indent="-342900">
              <a:buClr>
                <a:schemeClr val="accent1"/>
              </a:buClr>
              <a:buSzPct val="100000"/>
              <a:buFont typeface="Courier New" panose="02070309020205020404" pitchFamily="49" charset="0"/>
              <a:buChar char="o"/>
              <a:defRPr/>
            </a:pPr>
            <a:r>
              <a:rPr lang="fr-FR" sz="2000" noProof="0" dirty="0"/>
              <a:t>La conception détaillée du contrat demande beaucoup de temps et de ressources — y compris celles d’experts-conseils</a:t>
            </a:r>
          </a:p>
          <a:p>
            <a:pPr marL="342900" lvl="1" indent="-342900">
              <a:buClr>
                <a:schemeClr val="accent1"/>
              </a:buClr>
              <a:buSzPct val="100000"/>
              <a:buFont typeface="Courier New" panose="02070309020205020404" pitchFamily="49" charset="0"/>
              <a:buChar char="o"/>
              <a:defRPr/>
            </a:pPr>
            <a:r>
              <a:rPr lang="fr-FR" sz="2000" noProof="0" dirty="0"/>
              <a:t>L’autorité contractante est généralement responsable de l’élaboration du contrat PPP</a:t>
            </a:r>
            <a:endParaRPr lang="fr-FR" sz="2000" noProof="0" dirty="0">
              <a:highlight>
                <a:srgbClr val="FFFF00"/>
              </a:highlight>
            </a:endParaRPr>
          </a:p>
        </p:txBody>
      </p:sp>
      <p:grpSp>
        <p:nvGrpSpPr>
          <p:cNvPr id="3" name="Group 2">
            <a:extLst>
              <a:ext uri="{FF2B5EF4-FFF2-40B4-BE49-F238E27FC236}">
                <a16:creationId xmlns:a16="http://schemas.microsoft.com/office/drawing/2014/main" id="{5CA96655-3147-02EE-4AE5-BC184EAFAD38}"/>
              </a:ext>
            </a:extLst>
          </p:cNvPr>
          <p:cNvGrpSpPr/>
          <p:nvPr/>
        </p:nvGrpSpPr>
        <p:grpSpPr>
          <a:xfrm>
            <a:off x="985521" y="2881268"/>
            <a:ext cx="10306255" cy="1080654"/>
            <a:chOff x="1773381" y="2094459"/>
            <a:chExt cx="8437995" cy="1080654"/>
          </a:xfrm>
          <a:solidFill>
            <a:schemeClr val="tx2">
              <a:lumMod val="20000"/>
              <a:lumOff val="80000"/>
            </a:schemeClr>
          </a:solidFill>
        </p:grpSpPr>
        <p:sp>
          <p:nvSpPr>
            <p:cNvPr id="9" name="Rounded Rectangle 8">
              <a:extLst>
                <a:ext uri="{FF2B5EF4-FFF2-40B4-BE49-F238E27FC236}">
                  <a16:creationId xmlns:a16="http://schemas.microsoft.com/office/drawing/2014/main" id="{7A759A2B-5F0A-3A69-2A08-B4145E10836D}"/>
                </a:ext>
              </a:extLst>
            </p:cNvPr>
            <p:cNvSpPr/>
            <p:nvPr/>
          </p:nvSpPr>
          <p:spPr>
            <a:xfrm>
              <a:off x="1773381" y="2094459"/>
              <a:ext cx="1949367" cy="108065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noProof="0" dirty="0">
                  <a:solidFill>
                    <a:schemeClr val="tx1"/>
                  </a:solidFill>
                </a:rPr>
                <a:t>Définitions</a:t>
              </a:r>
            </a:p>
          </p:txBody>
        </p:sp>
        <p:sp>
          <p:nvSpPr>
            <p:cNvPr id="10" name="Rounded Rectangle 9">
              <a:extLst>
                <a:ext uri="{FF2B5EF4-FFF2-40B4-BE49-F238E27FC236}">
                  <a16:creationId xmlns:a16="http://schemas.microsoft.com/office/drawing/2014/main" id="{4F9F3707-3082-55B7-7393-2EB74EDA1DA9}"/>
                </a:ext>
              </a:extLst>
            </p:cNvPr>
            <p:cNvSpPr/>
            <p:nvPr/>
          </p:nvSpPr>
          <p:spPr>
            <a:xfrm>
              <a:off x="6093277" y="2094459"/>
              <a:ext cx="1949368" cy="108065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noProof="0" dirty="0">
                  <a:solidFill>
                    <a:schemeClr val="tx1"/>
                  </a:solidFill>
                </a:rPr>
                <a:t>Droits et responsabilités</a:t>
              </a:r>
            </a:p>
          </p:txBody>
        </p:sp>
        <p:sp>
          <p:nvSpPr>
            <p:cNvPr id="11" name="Rounded Rectangle 10">
              <a:extLst>
                <a:ext uri="{FF2B5EF4-FFF2-40B4-BE49-F238E27FC236}">
                  <a16:creationId xmlns:a16="http://schemas.microsoft.com/office/drawing/2014/main" id="{6EA28709-176D-8B1A-6B59-7129F7523F9D}"/>
                </a:ext>
              </a:extLst>
            </p:cNvPr>
            <p:cNvSpPr/>
            <p:nvPr/>
          </p:nvSpPr>
          <p:spPr>
            <a:xfrm>
              <a:off x="8262008" y="2094459"/>
              <a:ext cx="1949368" cy="108065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noProof="0" dirty="0">
                  <a:solidFill>
                    <a:schemeClr val="tx1"/>
                  </a:solidFill>
                </a:rPr>
                <a:t>Sanctions </a:t>
              </a:r>
            </a:p>
          </p:txBody>
        </p:sp>
        <p:sp>
          <p:nvSpPr>
            <p:cNvPr id="12" name="Rounded Rectangle 11">
              <a:extLst>
                <a:ext uri="{FF2B5EF4-FFF2-40B4-BE49-F238E27FC236}">
                  <a16:creationId xmlns:a16="http://schemas.microsoft.com/office/drawing/2014/main" id="{0E3D9F10-76A3-8C68-EB11-2BC2663C92B7}"/>
                </a:ext>
              </a:extLst>
            </p:cNvPr>
            <p:cNvSpPr/>
            <p:nvPr/>
          </p:nvSpPr>
          <p:spPr>
            <a:xfrm>
              <a:off x="3924546" y="2094459"/>
              <a:ext cx="1949368" cy="108065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noProof="0" dirty="0">
                  <a:solidFill>
                    <a:schemeClr val="tx1"/>
                  </a:solidFill>
                </a:rPr>
                <a:t>Règlement des différends</a:t>
              </a:r>
            </a:p>
          </p:txBody>
        </p:sp>
      </p:grpSp>
    </p:spTree>
    <p:extLst>
      <p:ext uri="{BB962C8B-B14F-4D97-AF65-F5344CB8AC3E}">
        <p14:creationId xmlns:p14="http://schemas.microsoft.com/office/powerpoint/2010/main" val="19203946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Structuration des contrats PPP</a:t>
            </a:r>
          </a:p>
        </p:txBody>
      </p:sp>
      <p:sp>
        <p:nvSpPr>
          <p:cNvPr id="4" name="TextBox 3">
            <a:extLst>
              <a:ext uri="{FF2B5EF4-FFF2-40B4-BE49-F238E27FC236}">
                <a16:creationId xmlns:a16="http://schemas.microsoft.com/office/drawing/2014/main" id="{4A0D56FF-6C85-1FE5-0D3A-4DB50081D0C6}"/>
              </a:ext>
            </a:extLst>
          </p:cNvPr>
          <p:cNvSpPr txBox="1"/>
          <p:nvPr/>
        </p:nvSpPr>
        <p:spPr>
          <a:xfrm>
            <a:off x="1734235" y="1044769"/>
            <a:ext cx="9756726" cy="4401205"/>
          </a:xfrm>
          <a:prstGeom prst="rect">
            <a:avLst/>
          </a:prstGeom>
          <a:noFill/>
        </p:spPr>
        <p:txBody>
          <a:bodyPr wrap="square">
            <a:spAutoFit/>
          </a:bodyPr>
          <a:lstStyle/>
          <a:p>
            <a:pPr marL="0" lvl="1">
              <a:buClr>
                <a:schemeClr val="accent1"/>
              </a:buClr>
              <a:buSzPct val="65000"/>
              <a:defRPr/>
            </a:pPr>
            <a:r>
              <a:rPr lang="fr-FR" sz="2000" noProof="0" dirty="0"/>
              <a:t>Le projet de contrat PPP est généralement joint à l’appel d’offres envoyée aux soumissionnaires potentiels.</a:t>
            </a:r>
          </a:p>
          <a:p>
            <a:pPr marL="0" lvl="1">
              <a:buClr>
                <a:schemeClr val="accent1"/>
              </a:buClr>
              <a:buSzPct val="65000"/>
              <a:defRPr/>
            </a:pPr>
            <a:endParaRPr lang="fr-FR" sz="2000" noProof="0" dirty="0"/>
          </a:p>
          <a:p>
            <a:pPr marL="0" lvl="1">
              <a:buClr>
                <a:schemeClr val="accent1"/>
              </a:buClr>
              <a:buSzPct val="65000"/>
              <a:defRPr/>
            </a:pPr>
            <a:endParaRPr lang="fr-FR" sz="2000" noProof="0" dirty="0"/>
          </a:p>
          <a:p>
            <a:pPr marL="0" lvl="1">
              <a:buClr>
                <a:schemeClr val="accent1"/>
              </a:buClr>
              <a:buSzPct val="65000"/>
              <a:defRPr/>
            </a:pPr>
            <a:endParaRPr lang="fr-FR" sz="2000" noProof="0" dirty="0"/>
          </a:p>
          <a:p>
            <a:pPr marL="0" lvl="1">
              <a:buClr>
                <a:schemeClr val="accent1"/>
              </a:buClr>
              <a:buSzPct val="65000"/>
              <a:defRPr/>
            </a:pPr>
            <a:r>
              <a:rPr lang="fr-FR" sz="2000" noProof="0" dirty="0"/>
              <a:t>Les autorités contractantes distinguent habituellement les sections obligatoires (non modifiables) et les sections non obligatoires (pouvant éventuellement être modifiées).</a:t>
            </a:r>
          </a:p>
          <a:p>
            <a:pPr marL="0" lvl="1">
              <a:buClr>
                <a:schemeClr val="accent1"/>
              </a:buClr>
              <a:buSzPct val="65000"/>
              <a:defRPr/>
            </a:pPr>
            <a:endParaRPr lang="fr-FR" sz="2000" noProof="0" dirty="0"/>
          </a:p>
          <a:p>
            <a:pPr marL="0" lvl="1">
              <a:buClr>
                <a:schemeClr val="accent1"/>
              </a:buClr>
              <a:buSzPct val="65000"/>
              <a:defRPr/>
            </a:pPr>
            <a:endParaRPr lang="fr-FR" sz="2000" noProof="0" dirty="0"/>
          </a:p>
          <a:p>
            <a:pPr marL="0" lvl="1">
              <a:buClr>
                <a:schemeClr val="accent1"/>
              </a:buClr>
              <a:buSzPct val="65000"/>
              <a:defRPr/>
            </a:pPr>
            <a:endParaRPr lang="fr-FR" sz="2000" noProof="0" dirty="0"/>
          </a:p>
          <a:p>
            <a:pPr marL="0" lvl="1">
              <a:buClr>
                <a:schemeClr val="accent1"/>
              </a:buClr>
              <a:buSzPct val="65000"/>
              <a:defRPr/>
            </a:pPr>
            <a:r>
              <a:rPr lang="fr-FR" sz="2000" noProof="0" dirty="0"/>
              <a:t>Dans certains cas, le contrat PPP fourni avec l’appel d’offres ne peut pas être modifié. Dans d’autres, il peut être ajusté à la suite des échanges de clarification avec les soumissionnaires.</a:t>
            </a:r>
            <a:endParaRPr lang="fr-FR" sz="2000" noProof="0" dirty="0">
              <a:highlight>
                <a:srgbClr val="FFFF00"/>
              </a:highlight>
            </a:endParaRPr>
          </a:p>
        </p:txBody>
      </p:sp>
      <p:pic>
        <p:nvPicPr>
          <p:cNvPr id="6" name="Graphic 5" descr="Power Plant with solid fill">
            <a:extLst>
              <a:ext uri="{FF2B5EF4-FFF2-40B4-BE49-F238E27FC236}">
                <a16:creationId xmlns:a16="http://schemas.microsoft.com/office/drawing/2014/main" id="{A382B19B-A82A-822A-E8F7-904F7CE63BC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6900" y="4394662"/>
            <a:ext cx="914400" cy="914400"/>
          </a:xfrm>
          <a:prstGeom prst="rect">
            <a:avLst/>
          </a:prstGeom>
        </p:spPr>
      </p:pic>
      <p:pic>
        <p:nvPicPr>
          <p:cNvPr id="8" name="Graphic 7" descr="Train with solid fill">
            <a:extLst>
              <a:ext uri="{FF2B5EF4-FFF2-40B4-BE49-F238E27FC236}">
                <a16:creationId xmlns:a16="http://schemas.microsoft.com/office/drawing/2014/main" id="{E8461C87-E208-3F48-D582-2ED7C036A11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6900" y="2616200"/>
            <a:ext cx="914400" cy="914400"/>
          </a:xfrm>
          <a:prstGeom prst="rect">
            <a:avLst/>
          </a:prstGeom>
        </p:spPr>
      </p:pic>
      <p:pic>
        <p:nvPicPr>
          <p:cNvPr id="10" name="Graphic 9" descr="Bus with solid fill">
            <a:extLst>
              <a:ext uri="{FF2B5EF4-FFF2-40B4-BE49-F238E27FC236}">
                <a16:creationId xmlns:a16="http://schemas.microsoft.com/office/drawing/2014/main" id="{800E32B7-E3E9-7537-FA04-C13624E3382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6900" y="948900"/>
            <a:ext cx="914400" cy="914400"/>
          </a:xfrm>
          <a:prstGeom prst="rect">
            <a:avLst/>
          </a:prstGeom>
        </p:spPr>
      </p:pic>
    </p:spTree>
    <p:extLst>
      <p:ext uri="{BB962C8B-B14F-4D97-AF65-F5344CB8AC3E}">
        <p14:creationId xmlns:p14="http://schemas.microsoft.com/office/powerpoint/2010/main" val="17248345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900" y="130175"/>
            <a:ext cx="9648700" cy="798668"/>
          </a:xfrm>
        </p:spPr>
        <p:txBody>
          <a:bodyPr/>
          <a:lstStyle/>
          <a:p>
            <a:r>
              <a:rPr lang="fr-FR" sz="2400" noProof="0" dirty="0">
                <a:latin typeface="+mn-lt"/>
              </a:rPr>
              <a:t>Un contrat PPP bien structuré est clair, complet et apporte de la sécurité juridique</a:t>
            </a:r>
            <a:endParaRPr lang="fr-FR" noProof="0" dirty="0"/>
          </a:p>
        </p:txBody>
      </p:sp>
      <p:sp>
        <p:nvSpPr>
          <p:cNvPr id="4" name="TextBox 3">
            <a:extLst>
              <a:ext uri="{FF2B5EF4-FFF2-40B4-BE49-F238E27FC236}">
                <a16:creationId xmlns:a16="http://schemas.microsoft.com/office/drawing/2014/main" id="{4A0D56FF-6C85-1FE5-0D3A-4DB50081D0C6}"/>
              </a:ext>
            </a:extLst>
          </p:cNvPr>
          <p:cNvSpPr txBox="1"/>
          <p:nvPr/>
        </p:nvSpPr>
        <p:spPr>
          <a:xfrm>
            <a:off x="1739899" y="1386043"/>
            <a:ext cx="9767157" cy="4093428"/>
          </a:xfrm>
          <a:prstGeom prst="rect">
            <a:avLst/>
          </a:prstGeom>
          <a:noFill/>
        </p:spPr>
        <p:txBody>
          <a:bodyPr wrap="square">
            <a:spAutoFit/>
          </a:bodyPr>
          <a:lstStyle/>
          <a:p>
            <a:pPr marL="0" lvl="1">
              <a:buClr>
                <a:schemeClr val="accent1"/>
              </a:buClr>
              <a:buSzPct val="65000"/>
              <a:defRPr/>
            </a:pPr>
            <a:r>
              <a:rPr lang="fr-FR" sz="2000" noProof="0" dirty="0"/>
              <a:t>Les PPP sont des partenariats de longue durée et peuvent être complexes.</a:t>
            </a:r>
          </a:p>
          <a:p>
            <a:pPr marL="0" lvl="1">
              <a:buClr>
                <a:schemeClr val="accent1"/>
              </a:buClr>
              <a:buSzPct val="65000"/>
              <a:defRPr/>
            </a:pPr>
            <a:endParaRPr lang="fr-FR" sz="2000" noProof="0" dirty="0"/>
          </a:p>
          <a:p>
            <a:pPr marL="0" lvl="1">
              <a:buClr>
                <a:schemeClr val="accent1"/>
              </a:buClr>
              <a:buSzPct val="65000"/>
              <a:defRPr/>
            </a:pPr>
            <a:endParaRPr lang="fr-FR" sz="2000" noProof="0" dirty="0"/>
          </a:p>
          <a:p>
            <a:pPr marL="0" lvl="1">
              <a:buClr>
                <a:schemeClr val="accent1"/>
              </a:buClr>
              <a:buSzPct val="65000"/>
              <a:defRPr/>
            </a:pPr>
            <a:r>
              <a:rPr lang="fr-FR" sz="2000" noProof="0" dirty="0"/>
              <a:t>Les contrats PPP, même très complets, ne peuvent pas prévoir toutes les situations possibles.</a:t>
            </a:r>
          </a:p>
          <a:p>
            <a:pPr marL="0" lvl="1">
              <a:buClr>
                <a:schemeClr val="accent1"/>
              </a:buClr>
              <a:buSzPct val="65000"/>
              <a:defRPr/>
            </a:pPr>
            <a:endParaRPr lang="fr-FR" sz="2000" noProof="0" dirty="0"/>
          </a:p>
          <a:p>
            <a:pPr marL="0" lvl="1">
              <a:buClr>
                <a:schemeClr val="accent1"/>
              </a:buClr>
              <a:buSzPct val="65000"/>
              <a:defRPr/>
            </a:pPr>
            <a:endParaRPr lang="fr-FR" sz="2000" noProof="0" dirty="0"/>
          </a:p>
          <a:p>
            <a:pPr marL="0" lvl="1">
              <a:buClr>
                <a:schemeClr val="accent1"/>
              </a:buClr>
              <a:buSzPct val="65000"/>
              <a:defRPr/>
            </a:pPr>
            <a:r>
              <a:rPr lang="fr-FR" sz="2000" noProof="0" dirty="0"/>
              <a:t>Ils doivent donc intégrer une certaine flexibilité pour gérer l’évolution des circonstances sans nécessiter de renégociation ou de résiliation.</a:t>
            </a:r>
          </a:p>
          <a:p>
            <a:pPr marL="0" lvl="1">
              <a:buClr>
                <a:schemeClr val="accent1"/>
              </a:buClr>
              <a:buSzPct val="65000"/>
              <a:defRPr/>
            </a:pPr>
            <a:endParaRPr lang="fr-FR" sz="2000" noProof="0" dirty="0"/>
          </a:p>
          <a:p>
            <a:pPr marL="0" lvl="1">
              <a:buClr>
                <a:schemeClr val="accent1"/>
              </a:buClr>
              <a:buSzPct val="65000"/>
              <a:defRPr/>
            </a:pPr>
            <a:endParaRPr lang="fr-FR" sz="2000" noProof="0" dirty="0"/>
          </a:p>
          <a:p>
            <a:pPr marL="0" lvl="1">
              <a:buClr>
                <a:schemeClr val="accent1"/>
              </a:buClr>
              <a:buSzPct val="65000"/>
              <a:defRPr/>
            </a:pPr>
            <a:r>
              <a:rPr lang="fr-FR" sz="2000" noProof="0" dirty="0"/>
              <a:t>Cela se fait généralement en définissant un processus clair et des limites précises pour les modifications.</a:t>
            </a:r>
          </a:p>
        </p:txBody>
      </p:sp>
      <p:pic>
        <p:nvPicPr>
          <p:cNvPr id="5" name="Graphic 4" descr="Aeroplane with solid fill">
            <a:extLst>
              <a:ext uri="{FF2B5EF4-FFF2-40B4-BE49-F238E27FC236}">
                <a16:creationId xmlns:a16="http://schemas.microsoft.com/office/drawing/2014/main" id="{3C7267DA-F09D-2049-E33D-21D36766F6C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76119" y="2186913"/>
            <a:ext cx="914400" cy="914400"/>
          </a:xfrm>
          <a:prstGeom prst="rect">
            <a:avLst/>
          </a:prstGeom>
        </p:spPr>
      </p:pic>
      <p:pic>
        <p:nvPicPr>
          <p:cNvPr id="7" name="Graphic 6" descr="Building Brick Wall with solid fill">
            <a:extLst>
              <a:ext uri="{FF2B5EF4-FFF2-40B4-BE49-F238E27FC236}">
                <a16:creationId xmlns:a16="http://schemas.microsoft.com/office/drawing/2014/main" id="{F3E84CB1-5BAA-6D0E-DE73-68BFB5954BC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6900" y="4557558"/>
            <a:ext cx="914400" cy="914400"/>
          </a:xfrm>
          <a:prstGeom prst="rect">
            <a:avLst/>
          </a:prstGeom>
        </p:spPr>
      </p:pic>
      <p:pic>
        <p:nvPicPr>
          <p:cNvPr id="9" name="Graphic 8" descr="Raw Materials with solid fill">
            <a:extLst>
              <a:ext uri="{FF2B5EF4-FFF2-40B4-BE49-F238E27FC236}">
                <a16:creationId xmlns:a16="http://schemas.microsoft.com/office/drawing/2014/main" id="{B9183056-29D6-8ABB-29E8-5D54C91719D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6900" y="3415144"/>
            <a:ext cx="914400" cy="914400"/>
          </a:xfrm>
          <a:prstGeom prst="rect">
            <a:avLst/>
          </a:prstGeom>
        </p:spPr>
      </p:pic>
      <p:pic>
        <p:nvPicPr>
          <p:cNvPr id="11" name="Graphic 10" descr="Oil Rig with solid fill">
            <a:extLst>
              <a:ext uri="{FF2B5EF4-FFF2-40B4-BE49-F238E27FC236}">
                <a16:creationId xmlns:a16="http://schemas.microsoft.com/office/drawing/2014/main" id="{C028006F-C1E2-0A7C-3A7D-19D095D11B9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6900" y="1122809"/>
            <a:ext cx="914400" cy="914400"/>
          </a:xfrm>
          <a:prstGeom prst="rect">
            <a:avLst/>
          </a:prstGeom>
        </p:spPr>
      </p:pic>
    </p:spTree>
    <p:extLst>
      <p:ext uri="{BB962C8B-B14F-4D97-AF65-F5344CB8AC3E}">
        <p14:creationId xmlns:p14="http://schemas.microsoft.com/office/powerpoint/2010/main" val="40515547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wrap="square" lIns="91440" tIns="45720" rIns="91440" bIns="45720" anchor="t">
            <a:noAutofit/>
          </a:bodyPr>
          <a:lstStyle/>
          <a:p>
            <a:r>
              <a:rPr lang="fr-FR" sz="2400" noProof="0" dirty="0">
                <a:latin typeface="+mn-lt"/>
                <a:ea typeface="Roboto"/>
                <a:cs typeface="Roboto"/>
              </a:rPr>
              <a:t>Exemple de structure d’un contrat PPP</a:t>
            </a:r>
            <a:endParaRPr lang="fr-FR" noProof="0" dirty="0">
              <a:ea typeface="Roboto"/>
              <a:cs typeface="Roboto"/>
            </a:endParaRPr>
          </a:p>
        </p:txBody>
      </p:sp>
      <p:pic>
        <p:nvPicPr>
          <p:cNvPr id="3" name="Picture 3">
            <a:extLst>
              <a:ext uri="{FF2B5EF4-FFF2-40B4-BE49-F238E27FC236}">
                <a16:creationId xmlns:a16="http://schemas.microsoft.com/office/drawing/2014/main" id="{4DA4FBAB-8885-746F-9C37-6FA54AE402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311"/>
          <a:stretch>
            <a:fillRect/>
          </a:stretch>
        </p:blipFill>
        <p:spPr bwMode="auto">
          <a:xfrm>
            <a:off x="790575" y="1320800"/>
            <a:ext cx="3690938" cy="478631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5" name="Picture 4">
            <a:extLst>
              <a:ext uri="{FF2B5EF4-FFF2-40B4-BE49-F238E27FC236}">
                <a16:creationId xmlns:a16="http://schemas.microsoft.com/office/drawing/2014/main" id="{40B53BB6-CFAC-753A-3653-5EFD1D2B64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0113" y="1320800"/>
            <a:ext cx="3703637" cy="478631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2836973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sz="2400" noProof="0" dirty="0">
                <a:latin typeface="+mn-lt"/>
              </a:rPr>
              <a:t>Contenu minimal d’un contrat PPP</a:t>
            </a:r>
            <a:endParaRPr lang="fr-FR" noProof="0" dirty="0"/>
          </a:p>
        </p:txBody>
      </p:sp>
      <p:grpSp>
        <p:nvGrpSpPr>
          <p:cNvPr id="3" name="Group 2">
            <a:extLst>
              <a:ext uri="{FF2B5EF4-FFF2-40B4-BE49-F238E27FC236}">
                <a16:creationId xmlns:a16="http://schemas.microsoft.com/office/drawing/2014/main" id="{D67FFDE9-491F-52BB-1206-325EDC7C71CC}"/>
              </a:ext>
            </a:extLst>
          </p:cNvPr>
          <p:cNvGrpSpPr/>
          <p:nvPr/>
        </p:nvGrpSpPr>
        <p:grpSpPr>
          <a:xfrm>
            <a:off x="732306" y="1320800"/>
            <a:ext cx="10555454" cy="4236719"/>
            <a:chOff x="1792846" y="1731815"/>
            <a:chExt cx="8588160" cy="3140618"/>
          </a:xfrm>
          <a:solidFill>
            <a:schemeClr val="tx2">
              <a:lumMod val="20000"/>
              <a:lumOff val="80000"/>
            </a:schemeClr>
          </a:solidFill>
        </p:grpSpPr>
        <p:sp>
          <p:nvSpPr>
            <p:cNvPr id="6" name="Rectangle 5">
              <a:extLst>
                <a:ext uri="{FF2B5EF4-FFF2-40B4-BE49-F238E27FC236}">
                  <a16:creationId xmlns:a16="http://schemas.microsoft.com/office/drawing/2014/main" id="{A4E9E7EC-62F5-AC9B-7944-A2686CDEC1B9}"/>
                </a:ext>
              </a:extLst>
            </p:cNvPr>
            <p:cNvSpPr/>
            <p:nvPr/>
          </p:nvSpPr>
          <p:spPr>
            <a:xfrm>
              <a:off x="1792846" y="1731817"/>
              <a:ext cx="1607128" cy="14962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buClr>
                  <a:schemeClr val="accent1"/>
                </a:buClr>
                <a:buSzPct val="65000"/>
                <a:defRPr/>
              </a:pPr>
              <a:r>
                <a:rPr lang="fr-FR" sz="2000" noProof="0" dirty="0">
                  <a:solidFill>
                    <a:schemeClr val="tx1"/>
                  </a:solidFill>
                </a:rPr>
                <a:t>Droits et obligations des parties</a:t>
              </a:r>
            </a:p>
          </p:txBody>
        </p:sp>
        <p:sp>
          <p:nvSpPr>
            <p:cNvPr id="7" name="Rectangle 6">
              <a:extLst>
                <a:ext uri="{FF2B5EF4-FFF2-40B4-BE49-F238E27FC236}">
                  <a16:creationId xmlns:a16="http://schemas.microsoft.com/office/drawing/2014/main" id="{6B5F136F-58A7-AC5B-765F-D1A24EA57496}"/>
                </a:ext>
              </a:extLst>
            </p:cNvPr>
            <p:cNvSpPr/>
            <p:nvPr/>
          </p:nvSpPr>
          <p:spPr>
            <a:xfrm>
              <a:off x="3538104" y="1731815"/>
              <a:ext cx="1607128" cy="14962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buClr>
                  <a:schemeClr val="accent1"/>
                </a:buClr>
                <a:buSzPct val="65000"/>
                <a:defRPr/>
              </a:pPr>
              <a:r>
                <a:rPr lang="fr-FR" sz="2000" noProof="0" dirty="0">
                  <a:solidFill>
                    <a:schemeClr val="tx1"/>
                  </a:solidFill>
                </a:rPr>
                <a:t>Normes et objectifs de performance</a:t>
              </a:r>
            </a:p>
          </p:txBody>
        </p:sp>
        <p:sp>
          <p:nvSpPr>
            <p:cNvPr id="8" name="Rectangle 7">
              <a:extLst>
                <a:ext uri="{FF2B5EF4-FFF2-40B4-BE49-F238E27FC236}">
                  <a16:creationId xmlns:a16="http://schemas.microsoft.com/office/drawing/2014/main" id="{7F74CCBF-D850-3C1C-F9B6-EF57AD07D0C9}"/>
                </a:ext>
              </a:extLst>
            </p:cNvPr>
            <p:cNvSpPr/>
            <p:nvPr/>
          </p:nvSpPr>
          <p:spPr>
            <a:xfrm>
              <a:off x="5283362" y="1731815"/>
              <a:ext cx="1607128" cy="14962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buClr>
                  <a:schemeClr val="accent1"/>
                </a:buClr>
                <a:buSzPct val="65000"/>
                <a:defRPr/>
              </a:pPr>
              <a:r>
                <a:rPr lang="fr-FR" sz="2000" noProof="0" dirty="0">
                  <a:solidFill>
                    <a:schemeClr val="tx1"/>
                  </a:solidFill>
                </a:rPr>
                <a:t>Procédure des modifications autorisées</a:t>
              </a:r>
            </a:p>
          </p:txBody>
        </p:sp>
        <p:sp>
          <p:nvSpPr>
            <p:cNvPr id="9" name="Rectangle 8">
              <a:extLst>
                <a:ext uri="{FF2B5EF4-FFF2-40B4-BE49-F238E27FC236}">
                  <a16:creationId xmlns:a16="http://schemas.microsoft.com/office/drawing/2014/main" id="{5F6D801B-E70C-7BF4-1242-DF862309A314}"/>
                </a:ext>
              </a:extLst>
            </p:cNvPr>
            <p:cNvSpPr/>
            <p:nvPr/>
          </p:nvSpPr>
          <p:spPr>
            <a:xfrm>
              <a:off x="7028620" y="1731815"/>
              <a:ext cx="1607128" cy="14962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buClr>
                  <a:schemeClr val="accent1"/>
                </a:buClr>
                <a:buSzPct val="65000"/>
                <a:defRPr/>
              </a:pPr>
              <a:r>
                <a:rPr lang="fr-FR" sz="2000" noProof="0" dirty="0">
                  <a:solidFill>
                    <a:schemeClr val="tx1"/>
                  </a:solidFill>
                </a:rPr>
                <a:t>Procédure de paiement et mécanismes de paiement</a:t>
              </a:r>
            </a:p>
          </p:txBody>
        </p:sp>
        <p:sp>
          <p:nvSpPr>
            <p:cNvPr id="10" name="Rectangle 9">
              <a:extLst>
                <a:ext uri="{FF2B5EF4-FFF2-40B4-BE49-F238E27FC236}">
                  <a16:creationId xmlns:a16="http://schemas.microsoft.com/office/drawing/2014/main" id="{6304C746-278E-705F-1DF9-2DADA5988473}"/>
                </a:ext>
              </a:extLst>
            </p:cNvPr>
            <p:cNvSpPr/>
            <p:nvPr/>
          </p:nvSpPr>
          <p:spPr>
            <a:xfrm>
              <a:off x="8773878" y="1731815"/>
              <a:ext cx="1607128" cy="14962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buClr>
                  <a:schemeClr val="accent1"/>
                </a:buClr>
                <a:buSzPct val="65000"/>
                <a:defRPr/>
              </a:pPr>
              <a:r>
                <a:rPr lang="fr-FR" sz="2000" noProof="0" dirty="0">
                  <a:solidFill>
                    <a:schemeClr val="tx1"/>
                  </a:solidFill>
                </a:rPr>
                <a:t>Garanties et cautions de performance</a:t>
              </a:r>
            </a:p>
          </p:txBody>
        </p:sp>
        <p:sp>
          <p:nvSpPr>
            <p:cNvPr id="12" name="Rectangle 11">
              <a:extLst>
                <a:ext uri="{FF2B5EF4-FFF2-40B4-BE49-F238E27FC236}">
                  <a16:creationId xmlns:a16="http://schemas.microsoft.com/office/drawing/2014/main" id="{53200B19-AEDA-ED81-F637-9C5D06077005}"/>
                </a:ext>
              </a:extLst>
            </p:cNvPr>
            <p:cNvSpPr/>
            <p:nvPr/>
          </p:nvSpPr>
          <p:spPr>
            <a:xfrm>
              <a:off x="1792846" y="3376142"/>
              <a:ext cx="1607128" cy="14962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buClr>
                  <a:schemeClr val="accent1"/>
                </a:buClr>
                <a:buSzPct val="65000"/>
                <a:defRPr/>
              </a:pPr>
              <a:r>
                <a:rPr lang="fr-FR" sz="2000" noProof="0" dirty="0">
                  <a:solidFill>
                    <a:schemeClr val="tx1"/>
                  </a:solidFill>
                </a:rPr>
                <a:t>Assurances du projet</a:t>
              </a:r>
            </a:p>
          </p:txBody>
        </p:sp>
        <p:sp>
          <p:nvSpPr>
            <p:cNvPr id="13" name="Rectangle 12">
              <a:extLst>
                <a:ext uri="{FF2B5EF4-FFF2-40B4-BE49-F238E27FC236}">
                  <a16:creationId xmlns:a16="http://schemas.microsoft.com/office/drawing/2014/main" id="{CEDF49FF-7D2E-5946-F295-9348FCE993BC}"/>
                </a:ext>
              </a:extLst>
            </p:cNvPr>
            <p:cNvSpPr/>
            <p:nvPr/>
          </p:nvSpPr>
          <p:spPr>
            <a:xfrm>
              <a:off x="3538104" y="3376140"/>
              <a:ext cx="1607128" cy="14962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buClr>
                  <a:schemeClr val="accent1"/>
                </a:buClr>
                <a:buSzPct val="65000"/>
                <a:defRPr/>
              </a:pPr>
              <a:r>
                <a:rPr lang="fr-FR" sz="2000" noProof="0" dirty="0">
                  <a:solidFill>
                    <a:schemeClr val="tx1"/>
                  </a:solidFill>
                </a:rPr>
                <a:t>Durée du contrat PPP</a:t>
              </a:r>
            </a:p>
          </p:txBody>
        </p:sp>
        <p:sp>
          <p:nvSpPr>
            <p:cNvPr id="14" name="Rectangle 13">
              <a:extLst>
                <a:ext uri="{FF2B5EF4-FFF2-40B4-BE49-F238E27FC236}">
                  <a16:creationId xmlns:a16="http://schemas.microsoft.com/office/drawing/2014/main" id="{C537397D-E501-84C0-FAE5-C84E7581F621}"/>
                </a:ext>
              </a:extLst>
            </p:cNvPr>
            <p:cNvSpPr/>
            <p:nvPr/>
          </p:nvSpPr>
          <p:spPr>
            <a:xfrm>
              <a:off x="5283362" y="3376140"/>
              <a:ext cx="1607128" cy="14962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buClr>
                  <a:schemeClr val="accent1"/>
                </a:buClr>
                <a:buSzPct val="65000"/>
                <a:defRPr/>
              </a:pPr>
              <a:r>
                <a:rPr lang="fr-FR" sz="2000" noProof="0" dirty="0">
                  <a:solidFill>
                    <a:schemeClr val="tx1"/>
                  </a:solidFill>
                </a:rPr>
                <a:t>Conditions de résiliation / indemnisation</a:t>
              </a:r>
            </a:p>
          </p:txBody>
        </p:sp>
        <p:sp>
          <p:nvSpPr>
            <p:cNvPr id="15" name="Rectangle 14">
              <a:extLst>
                <a:ext uri="{FF2B5EF4-FFF2-40B4-BE49-F238E27FC236}">
                  <a16:creationId xmlns:a16="http://schemas.microsoft.com/office/drawing/2014/main" id="{CECD0ACB-8858-04F7-AF96-5CC3BACA58F1}"/>
                </a:ext>
              </a:extLst>
            </p:cNvPr>
            <p:cNvSpPr/>
            <p:nvPr/>
          </p:nvSpPr>
          <p:spPr>
            <a:xfrm>
              <a:off x="7028620" y="3376140"/>
              <a:ext cx="1607128" cy="14962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buClr>
                  <a:schemeClr val="accent1"/>
                </a:buClr>
                <a:buSzPct val="65000"/>
                <a:defRPr/>
              </a:pPr>
              <a:r>
                <a:rPr lang="fr-FR" sz="2000" noProof="0" dirty="0">
                  <a:solidFill>
                    <a:schemeClr val="tx1"/>
                  </a:solidFill>
                </a:rPr>
                <a:t>Définition de la force majeure et des changements législatifs</a:t>
              </a:r>
            </a:p>
          </p:txBody>
        </p:sp>
        <p:sp>
          <p:nvSpPr>
            <p:cNvPr id="16" name="Rectangle 15">
              <a:extLst>
                <a:ext uri="{FF2B5EF4-FFF2-40B4-BE49-F238E27FC236}">
                  <a16:creationId xmlns:a16="http://schemas.microsoft.com/office/drawing/2014/main" id="{81AF8730-1859-14D2-3148-6E84B390F7AE}"/>
                </a:ext>
              </a:extLst>
            </p:cNvPr>
            <p:cNvSpPr/>
            <p:nvPr/>
          </p:nvSpPr>
          <p:spPr>
            <a:xfrm>
              <a:off x="8773878" y="3376140"/>
              <a:ext cx="1607128" cy="14962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buClr>
                  <a:schemeClr val="accent1"/>
                </a:buClr>
                <a:buSzPct val="65000"/>
                <a:defRPr/>
              </a:pPr>
              <a:r>
                <a:rPr lang="fr-FR" sz="2000" noProof="0" dirty="0">
                  <a:solidFill>
                    <a:schemeClr val="tx1"/>
                  </a:solidFill>
                </a:rPr>
                <a:t>Procédure de règlement des différends</a:t>
              </a:r>
            </a:p>
          </p:txBody>
        </p:sp>
      </p:grpSp>
    </p:spTree>
    <p:extLst>
      <p:ext uri="{BB962C8B-B14F-4D97-AF65-F5344CB8AC3E}">
        <p14:creationId xmlns:p14="http://schemas.microsoft.com/office/powerpoint/2010/main" val="41297584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sz="2400" noProof="0" dirty="0">
                <a:latin typeface="+mn-lt"/>
              </a:rPr>
              <a:t>Modifications du contrat PPP – Changements automatiques</a:t>
            </a:r>
            <a:endParaRPr lang="fr-FR" noProof="0" dirty="0"/>
          </a:p>
        </p:txBody>
      </p:sp>
      <p:sp>
        <p:nvSpPr>
          <p:cNvPr id="4" name="TextBox 3">
            <a:extLst>
              <a:ext uri="{FF2B5EF4-FFF2-40B4-BE49-F238E27FC236}">
                <a16:creationId xmlns:a16="http://schemas.microsoft.com/office/drawing/2014/main" id="{4A0D56FF-6C85-1FE5-0D3A-4DB50081D0C6}"/>
              </a:ext>
            </a:extLst>
          </p:cNvPr>
          <p:cNvSpPr txBox="1"/>
          <p:nvPr/>
        </p:nvSpPr>
        <p:spPr>
          <a:xfrm>
            <a:off x="1624066" y="1224641"/>
            <a:ext cx="9648700" cy="3170099"/>
          </a:xfrm>
          <a:prstGeom prst="rect">
            <a:avLst/>
          </a:prstGeom>
          <a:noFill/>
        </p:spPr>
        <p:txBody>
          <a:bodyPr wrap="square">
            <a:spAutoFit/>
          </a:bodyPr>
          <a:lstStyle/>
          <a:p>
            <a:pPr marL="0" lvl="1">
              <a:buClr>
                <a:schemeClr val="accent1"/>
              </a:buClr>
              <a:buSzPct val="65000"/>
              <a:defRPr/>
            </a:pPr>
            <a:r>
              <a:rPr lang="fr-FR" sz="2000" noProof="0" dirty="0"/>
              <a:t>Les contrats PPP utilisent généralement des spécifications fondées sur les résultats, ce qui permet une certaine flexibilité</a:t>
            </a:r>
          </a:p>
          <a:p>
            <a:pPr marL="0" lvl="1">
              <a:buClr>
                <a:schemeClr val="accent1"/>
              </a:buClr>
              <a:buSzPct val="65000"/>
              <a:defRPr/>
            </a:pPr>
            <a:endParaRPr lang="fr-FR" sz="2000" noProof="0" dirty="0"/>
          </a:p>
          <a:p>
            <a:pPr marL="0" lvl="1">
              <a:buClr>
                <a:schemeClr val="accent1"/>
              </a:buClr>
              <a:buSzPct val="65000"/>
              <a:defRPr/>
            </a:pPr>
            <a:r>
              <a:rPr lang="fr-FR" sz="2000" noProof="0" dirty="0"/>
              <a:t>Un contrat solide peut intégrer des changements anticipés, tels que :</a:t>
            </a:r>
          </a:p>
          <a:p>
            <a:pPr marL="742950" lvl="2" indent="-285750">
              <a:buClr>
                <a:schemeClr val="accent1"/>
              </a:buClr>
              <a:buSzPct val="100000"/>
              <a:buFont typeface="Courier New" panose="02070309020205020404" pitchFamily="49" charset="0"/>
              <a:buChar char="o"/>
              <a:defRPr/>
            </a:pPr>
            <a:r>
              <a:rPr lang="fr-FR" sz="2000" noProof="0" dirty="0"/>
              <a:t>des volumes de trafic dépassant certains seuils</a:t>
            </a:r>
          </a:p>
          <a:p>
            <a:pPr marL="742950" lvl="2" indent="-285750">
              <a:buClr>
                <a:schemeClr val="accent1"/>
              </a:buClr>
              <a:buSzPct val="100000"/>
              <a:buFont typeface="Courier New" panose="02070309020205020404" pitchFamily="49" charset="0"/>
              <a:buChar char="o"/>
              <a:defRPr/>
            </a:pPr>
            <a:r>
              <a:rPr lang="fr-FR" sz="2000" noProof="0" dirty="0"/>
              <a:t>l’ajout de services</a:t>
            </a:r>
          </a:p>
          <a:p>
            <a:pPr marL="742950" lvl="2" indent="-285750">
              <a:buClr>
                <a:schemeClr val="accent1"/>
              </a:buClr>
              <a:buSzPct val="100000"/>
              <a:buFont typeface="Courier New" panose="02070309020205020404" pitchFamily="49" charset="0"/>
              <a:buChar char="o"/>
              <a:defRPr/>
            </a:pPr>
            <a:r>
              <a:rPr lang="fr-FR" sz="2000" noProof="0" dirty="0"/>
              <a:t>l’augmentation des coûts</a:t>
            </a:r>
          </a:p>
          <a:p>
            <a:pPr marL="742950" lvl="2" indent="-285750">
              <a:buClr>
                <a:schemeClr val="accent1"/>
              </a:buClr>
              <a:buSzPct val="100000"/>
              <a:buFont typeface="Courier New" panose="02070309020205020404" pitchFamily="49" charset="0"/>
              <a:buChar char="o"/>
              <a:defRPr/>
            </a:pPr>
            <a:endParaRPr lang="fr-FR" sz="2000" noProof="0" dirty="0"/>
          </a:p>
          <a:p>
            <a:pPr marL="457200" lvl="2">
              <a:buClr>
                <a:schemeClr val="accent1"/>
              </a:buClr>
              <a:buSzPct val="65000"/>
              <a:defRPr/>
            </a:pPr>
            <a:endParaRPr lang="fr-FR" sz="2000" noProof="0" dirty="0"/>
          </a:p>
          <a:p>
            <a:pPr marL="0" lvl="1">
              <a:buClr>
                <a:schemeClr val="accent1"/>
              </a:buClr>
              <a:buSzPct val="65000"/>
              <a:defRPr/>
            </a:pPr>
            <a:endParaRPr lang="fr-FR" sz="2000" noProof="0" dirty="0"/>
          </a:p>
        </p:txBody>
      </p:sp>
      <p:pic>
        <p:nvPicPr>
          <p:cNvPr id="3" name="Graphic 2" descr="Aeroplane with solid fill">
            <a:extLst>
              <a:ext uri="{FF2B5EF4-FFF2-40B4-BE49-F238E27FC236}">
                <a16:creationId xmlns:a16="http://schemas.microsoft.com/office/drawing/2014/main" id="{0455C6CB-C6B4-55B6-CA8E-5FB99168993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6509" y="2516815"/>
            <a:ext cx="914400" cy="914400"/>
          </a:xfrm>
          <a:prstGeom prst="rect">
            <a:avLst/>
          </a:prstGeom>
        </p:spPr>
      </p:pic>
      <p:pic>
        <p:nvPicPr>
          <p:cNvPr id="7" name="Graphic 6" descr="Oil Rig with solid fill">
            <a:extLst>
              <a:ext uri="{FF2B5EF4-FFF2-40B4-BE49-F238E27FC236}">
                <a16:creationId xmlns:a16="http://schemas.microsoft.com/office/drawing/2014/main" id="{20012A9D-CF4F-9A5C-CD24-862F9A550AA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6509" y="1111723"/>
            <a:ext cx="914400" cy="914400"/>
          </a:xfrm>
          <a:prstGeom prst="rect">
            <a:avLst/>
          </a:prstGeom>
        </p:spPr>
      </p:pic>
    </p:spTree>
    <p:extLst>
      <p:ext uri="{BB962C8B-B14F-4D97-AF65-F5344CB8AC3E}">
        <p14:creationId xmlns:p14="http://schemas.microsoft.com/office/powerpoint/2010/main" val="18201244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latin typeface="+mn-lt"/>
              </a:rPr>
              <a:t>Modification du contrat PPP – Procédure de changement</a:t>
            </a:r>
            <a:endParaRPr lang="fr-FR" noProof="0" dirty="0"/>
          </a:p>
        </p:txBody>
      </p:sp>
      <p:sp>
        <p:nvSpPr>
          <p:cNvPr id="4" name="TextBox 3">
            <a:extLst>
              <a:ext uri="{FF2B5EF4-FFF2-40B4-BE49-F238E27FC236}">
                <a16:creationId xmlns:a16="http://schemas.microsoft.com/office/drawing/2014/main" id="{4A0D56FF-6C85-1FE5-0D3A-4DB50081D0C6}"/>
              </a:ext>
            </a:extLst>
          </p:cNvPr>
          <p:cNvSpPr txBox="1"/>
          <p:nvPr/>
        </p:nvSpPr>
        <p:spPr>
          <a:xfrm>
            <a:off x="2543300" y="3249950"/>
            <a:ext cx="9648700" cy="3170099"/>
          </a:xfrm>
          <a:prstGeom prst="rect">
            <a:avLst/>
          </a:prstGeom>
          <a:noFill/>
        </p:spPr>
        <p:txBody>
          <a:bodyPr wrap="square">
            <a:spAutoFit/>
          </a:bodyPr>
          <a:lstStyle/>
          <a:p>
            <a:pPr marL="0" lvl="1">
              <a:buClr>
                <a:schemeClr val="accent1"/>
              </a:buClr>
              <a:buSzPct val="65000"/>
              <a:defRPr/>
            </a:pPr>
            <a:r>
              <a:rPr lang="fr-FR" sz="2000" noProof="0" dirty="0"/>
              <a:t>Le contrat PPP précisera :</a:t>
            </a:r>
          </a:p>
          <a:p>
            <a:pPr marL="800100" lvl="2" indent="-342900">
              <a:buClr>
                <a:schemeClr val="accent1"/>
              </a:buClr>
              <a:buSzPct val="100000"/>
              <a:buFont typeface="Courier New" panose="02070309020205020404" pitchFamily="49" charset="0"/>
              <a:buChar char="o"/>
              <a:defRPr/>
            </a:pPr>
            <a:r>
              <a:rPr lang="fr-FR" sz="2000" noProof="0" dirty="0"/>
              <a:t>le droit de l’autorité contractante d’exiger des modifications au projet</a:t>
            </a:r>
          </a:p>
          <a:p>
            <a:pPr marL="800100" lvl="2" indent="-342900">
              <a:buClr>
                <a:schemeClr val="accent1"/>
              </a:buClr>
              <a:buSzPct val="100000"/>
              <a:buFont typeface="Courier New" panose="02070309020205020404" pitchFamily="49" charset="0"/>
              <a:buChar char="o"/>
              <a:defRPr/>
            </a:pPr>
            <a:r>
              <a:rPr lang="fr-FR" sz="2000" noProof="0" dirty="0"/>
              <a:t>les conditions (p. ex. les changements ne doivent pas être contraires à la loi)</a:t>
            </a:r>
          </a:p>
          <a:p>
            <a:pPr marL="800100" lvl="2" indent="-342900">
              <a:buClr>
                <a:schemeClr val="accent1"/>
              </a:buClr>
              <a:buSzPct val="100000"/>
              <a:buFont typeface="Courier New" panose="02070309020205020404" pitchFamily="49" charset="0"/>
              <a:buChar char="o"/>
              <a:defRPr/>
            </a:pPr>
            <a:r>
              <a:rPr lang="fr-FR" sz="2000" noProof="0" dirty="0"/>
              <a:t>la compensation (pour l’impact financier net)</a:t>
            </a:r>
          </a:p>
          <a:p>
            <a:pPr marL="800100" lvl="2" indent="-342900">
              <a:buClr>
                <a:schemeClr val="accent1"/>
              </a:buClr>
              <a:buSzPct val="100000"/>
              <a:buFont typeface="Courier New" panose="02070309020205020404" pitchFamily="49" charset="0"/>
              <a:buChar char="o"/>
              <a:defRPr/>
            </a:pPr>
            <a:r>
              <a:rPr lang="fr-FR" sz="2000" noProof="0" dirty="0"/>
              <a:t>les procédures de négociation des modifications</a:t>
            </a:r>
          </a:p>
          <a:p>
            <a:pPr marL="800100" lvl="2" indent="-342900">
              <a:buClr>
                <a:schemeClr val="accent1"/>
              </a:buClr>
              <a:buSzPct val="100000"/>
              <a:buFont typeface="Courier New" panose="02070309020205020404" pitchFamily="49" charset="0"/>
              <a:buChar char="o"/>
              <a:defRPr/>
            </a:pPr>
            <a:r>
              <a:rPr lang="fr-FR" sz="2000" noProof="0" dirty="0"/>
              <a:t>la consultation d’experts indépendants compétents</a:t>
            </a:r>
          </a:p>
          <a:p>
            <a:pPr marL="342900" lvl="1" indent="-342900">
              <a:buClr>
                <a:schemeClr val="accent1"/>
              </a:buClr>
              <a:buSzPct val="65000"/>
              <a:buFont typeface="Wingdings" panose="05000000000000000000" pitchFamily="2" charset="2"/>
              <a:buChar char="n"/>
              <a:defRPr/>
            </a:pPr>
            <a:endParaRPr lang="fr-FR" sz="2000" noProof="0" dirty="0"/>
          </a:p>
          <a:p>
            <a:pPr marL="0" lvl="1">
              <a:buClr>
                <a:schemeClr val="accent1"/>
              </a:buClr>
              <a:buSzPct val="65000"/>
              <a:defRPr/>
            </a:pPr>
            <a:r>
              <a:rPr lang="fr-FR" sz="2000" noProof="0" dirty="0"/>
              <a:t>Le concessionnaire a aussi le droit de proposer des modifications, mais :</a:t>
            </a:r>
          </a:p>
          <a:p>
            <a:pPr marL="742950" lvl="2" indent="-285750">
              <a:buClr>
                <a:schemeClr val="accent1"/>
              </a:buClr>
              <a:buSzPct val="100000"/>
              <a:buFont typeface="Courier New" panose="02070309020205020404" pitchFamily="49" charset="0"/>
              <a:buChar char="o"/>
              <a:defRPr/>
            </a:pPr>
            <a:r>
              <a:rPr lang="fr-FR" sz="2000" noProof="0" dirty="0"/>
              <a:t>sous réserve de l’accord de l’autorité contractante</a:t>
            </a:r>
          </a:p>
          <a:p>
            <a:pPr marL="742950" lvl="2" indent="-285750">
              <a:buClr>
                <a:schemeClr val="accent1"/>
              </a:buClr>
              <a:buSzPct val="100000"/>
              <a:buFont typeface="Courier New" panose="02070309020205020404" pitchFamily="49" charset="0"/>
              <a:buChar char="o"/>
              <a:defRPr/>
            </a:pPr>
            <a:r>
              <a:rPr lang="fr-FR" sz="2000" noProof="0" dirty="0"/>
              <a:t>réalisées aux frais du concessionnaire</a:t>
            </a:r>
          </a:p>
        </p:txBody>
      </p:sp>
      <p:pic>
        <p:nvPicPr>
          <p:cNvPr id="6" name="Graphic 5" descr="Court with solid fill">
            <a:extLst>
              <a:ext uri="{FF2B5EF4-FFF2-40B4-BE49-F238E27FC236}">
                <a16:creationId xmlns:a16="http://schemas.microsoft.com/office/drawing/2014/main" id="{C9BBB21E-98B5-E9AA-8DE4-EEB658F51EE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9546" y="3327332"/>
            <a:ext cx="914400" cy="914400"/>
          </a:xfrm>
          <a:prstGeom prst="rect">
            <a:avLst/>
          </a:prstGeom>
        </p:spPr>
      </p:pic>
      <p:sp>
        <p:nvSpPr>
          <p:cNvPr id="5" name="TextBox 4">
            <a:extLst>
              <a:ext uri="{FF2B5EF4-FFF2-40B4-BE49-F238E27FC236}">
                <a16:creationId xmlns:a16="http://schemas.microsoft.com/office/drawing/2014/main" id="{EFE19146-1BDB-C997-07C1-75C0710844D0}"/>
              </a:ext>
            </a:extLst>
          </p:cNvPr>
          <p:cNvSpPr txBox="1"/>
          <p:nvPr/>
        </p:nvSpPr>
        <p:spPr>
          <a:xfrm>
            <a:off x="2543300" y="817587"/>
            <a:ext cx="9648700" cy="2246769"/>
          </a:xfrm>
          <a:prstGeom prst="rect">
            <a:avLst/>
          </a:prstGeom>
          <a:noFill/>
        </p:spPr>
        <p:txBody>
          <a:bodyPr wrap="square">
            <a:spAutoFit/>
          </a:bodyPr>
          <a:lstStyle/>
          <a:p>
            <a:pPr marL="0" lvl="1">
              <a:buClr>
                <a:schemeClr val="accent1"/>
              </a:buClr>
              <a:buSzPct val="65000"/>
              <a:defRPr/>
            </a:pPr>
            <a:r>
              <a:rPr lang="fr-FR" sz="2000" noProof="0" dirty="0"/>
              <a:t>Même si le contrat PPP prévoit une flexibilité, l’autorité contractante peut devoir ou vouloir faire évoluer ou modifier les exigences (exemple : augmentation de capacité).</a:t>
            </a:r>
          </a:p>
          <a:p>
            <a:pPr marL="0" lvl="1">
              <a:buClr>
                <a:schemeClr val="accent1"/>
              </a:buClr>
              <a:buSzPct val="65000"/>
              <a:defRPr/>
            </a:pPr>
            <a:endParaRPr lang="fr-FR" sz="2000" noProof="0" dirty="0"/>
          </a:p>
          <a:p>
            <a:pPr marL="0" lvl="1">
              <a:buClr>
                <a:schemeClr val="accent1"/>
              </a:buClr>
              <a:buSzPct val="65000"/>
              <a:defRPr/>
            </a:pPr>
            <a:r>
              <a:rPr lang="fr-FR" sz="2000" noProof="0" dirty="0"/>
              <a:t>Les modifications portent généralement sur les spécifications techniques et non sur le texte principal du contrat : ce sont des changements au projet, pas au contrat lui-même</a:t>
            </a:r>
            <a:r>
              <a:rPr lang="fr-FR" sz="2000" dirty="0"/>
              <a:t>.</a:t>
            </a:r>
            <a:endParaRPr lang="fr-FR" sz="2000" noProof="0" dirty="0"/>
          </a:p>
        </p:txBody>
      </p:sp>
      <p:pic>
        <p:nvPicPr>
          <p:cNvPr id="7" name="Graphic 6" descr="Building Brick Wall with solid fill">
            <a:extLst>
              <a:ext uri="{FF2B5EF4-FFF2-40B4-BE49-F238E27FC236}">
                <a16:creationId xmlns:a16="http://schemas.microsoft.com/office/drawing/2014/main" id="{ED25F414-9572-BAD5-D708-71D510DB21A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5963" y="1998221"/>
            <a:ext cx="914400" cy="914400"/>
          </a:xfrm>
          <a:prstGeom prst="rect">
            <a:avLst/>
          </a:prstGeom>
        </p:spPr>
      </p:pic>
      <p:pic>
        <p:nvPicPr>
          <p:cNvPr id="8" name="Graphic 7" descr="Raw Materials with solid fill">
            <a:extLst>
              <a:ext uri="{FF2B5EF4-FFF2-40B4-BE49-F238E27FC236}">
                <a16:creationId xmlns:a16="http://schemas.microsoft.com/office/drawing/2014/main" id="{69BD979C-0C20-3197-5479-E549FE884C6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05963" y="817587"/>
            <a:ext cx="914400" cy="914400"/>
          </a:xfrm>
          <a:prstGeom prst="rect">
            <a:avLst/>
          </a:prstGeom>
        </p:spPr>
      </p:pic>
      <p:pic>
        <p:nvPicPr>
          <p:cNvPr id="9" name="Graphic 8" descr="Train with solid fill">
            <a:extLst>
              <a:ext uri="{FF2B5EF4-FFF2-40B4-BE49-F238E27FC236}">
                <a16:creationId xmlns:a16="http://schemas.microsoft.com/office/drawing/2014/main" id="{08D0ED39-3406-B7AE-EFF0-498CB10393C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05963" y="5731690"/>
            <a:ext cx="914400" cy="914400"/>
          </a:xfrm>
          <a:prstGeom prst="rect">
            <a:avLst/>
          </a:prstGeom>
        </p:spPr>
      </p:pic>
    </p:spTree>
    <p:extLst>
      <p:ext uri="{BB962C8B-B14F-4D97-AF65-F5344CB8AC3E}">
        <p14:creationId xmlns:p14="http://schemas.microsoft.com/office/powerpoint/2010/main" val="34760059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899" y="130175"/>
            <a:ext cx="10007999" cy="715865"/>
          </a:xfrm>
        </p:spPr>
        <p:txBody>
          <a:bodyPr/>
          <a:lstStyle/>
          <a:p>
            <a:r>
              <a:rPr lang="fr-FR" sz="2400" noProof="0" dirty="0">
                <a:latin typeface="+mn-lt"/>
              </a:rPr>
              <a:t>La résilience au changement climatique peut nécessiter une procédure de modification simplifiée</a:t>
            </a:r>
            <a:endParaRPr lang="fr-FR" noProof="0" dirty="0"/>
          </a:p>
        </p:txBody>
      </p:sp>
      <p:graphicFrame>
        <p:nvGraphicFramePr>
          <p:cNvPr id="3" name="Diagram 2">
            <a:extLst>
              <a:ext uri="{FF2B5EF4-FFF2-40B4-BE49-F238E27FC236}">
                <a16:creationId xmlns:a16="http://schemas.microsoft.com/office/drawing/2014/main" id="{075B296F-AAED-9C79-C446-7745DE1555A5}"/>
              </a:ext>
            </a:extLst>
          </p:cNvPr>
          <p:cNvGraphicFramePr/>
          <p:nvPr>
            <p:extLst>
              <p:ext uri="{D42A27DB-BD31-4B8C-83A1-F6EECF244321}">
                <p14:modId xmlns:p14="http://schemas.microsoft.com/office/powerpoint/2010/main" val="537399847"/>
              </p:ext>
            </p:extLst>
          </p:nvPr>
        </p:nvGraphicFramePr>
        <p:xfrm>
          <a:off x="511662" y="2977748"/>
          <a:ext cx="11048968" cy="9025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5103D7A6-DB2A-9E86-527A-B048EF58D6B0}"/>
              </a:ext>
            </a:extLst>
          </p:cNvPr>
          <p:cNvSpPr txBox="1"/>
          <p:nvPr/>
        </p:nvSpPr>
        <p:spPr>
          <a:xfrm>
            <a:off x="596900" y="1041400"/>
            <a:ext cx="10008000" cy="1538883"/>
          </a:xfrm>
          <a:prstGeom prst="rect">
            <a:avLst/>
          </a:prstGeom>
          <a:noFill/>
        </p:spPr>
        <p:txBody>
          <a:bodyPr wrap="square" lIns="0" tIns="0" rIns="0" bIns="0" rtlCol="0">
            <a:spAutoFit/>
          </a:bodyPr>
          <a:lstStyle/>
          <a:p>
            <a:pPr marL="342900" lvl="1" indent="-342900">
              <a:buClr>
                <a:schemeClr val="accent1"/>
              </a:buClr>
              <a:buSzPct val="100000"/>
              <a:buFont typeface="Courier New" panose="02070309020205020404" pitchFamily="49" charset="0"/>
              <a:buChar char="o"/>
              <a:defRPr/>
            </a:pPr>
            <a:r>
              <a:rPr lang="fr-FR" sz="2000" noProof="0" dirty="0"/>
              <a:t>Sur la longue durée d’un PPP, les changements sont inévitables. Ceux liés au changement climatique peuvent en faire partie — peut-on faciliter les modifications visant à améliorer la résilience ?</a:t>
            </a:r>
          </a:p>
          <a:p>
            <a:pPr marL="342900" lvl="1" indent="-342900">
              <a:buClr>
                <a:schemeClr val="accent1"/>
              </a:buClr>
              <a:buSzPct val="100000"/>
              <a:buFont typeface="Courier New" panose="02070309020205020404" pitchFamily="49" charset="0"/>
              <a:buChar char="o"/>
              <a:defRPr/>
            </a:pPr>
            <a:endParaRPr lang="fr-FR" sz="2000" noProof="0" dirty="0"/>
          </a:p>
          <a:p>
            <a:pPr marL="342900" lvl="1" indent="-342900">
              <a:buClr>
                <a:schemeClr val="accent1"/>
              </a:buClr>
              <a:buSzPct val="100000"/>
              <a:buFont typeface="Courier New" panose="02070309020205020404" pitchFamily="49" charset="0"/>
              <a:buChar char="o"/>
              <a:defRPr/>
            </a:pPr>
            <a:r>
              <a:rPr lang="fr-FR" sz="2000" noProof="0" dirty="0"/>
              <a:t>À considérer lors de la rédaction et de la gestion du contrat PPP</a:t>
            </a:r>
          </a:p>
        </p:txBody>
      </p:sp>
      <p:cxnSp>
        <p:nvCxnSpPr>
          <p:cNvPr id="6" name="Straight Connector 5">
            <a:extLst>
              <a:ext uri="{FF2B5EF4-FFF2-40B4-BE49-F238E27FC236}">
                <a16:creationId xmlns:a16="http://schemas.microsoft.com/office/drawing/2014/main" id="{04E3EAEA-A1BE-9CF6-DD31-140C99F34AA3}"/>
              </a:ext>
            </a:extLst>
          </p:cNvPr>
          <p:cNvCxnSpPr>
            <a:cxnSpLocks/>
          </p:cNvCxnSpPr>
          <p:nvPr/>
        </p:nvCxnSpPr>
        <p:spPr>
          <a:xfrm flipH="1">
            <a:off x="5757689" y="3880251"/>
            <a:ext cx="0" cy="2677303"/>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4FEFD060-3A76-96A1-E3CB-7654C1380FCF}"/>
              </a:ext>
            </a:extLst>
          </p:cNvPr>
          <p:cNvSpPr txBox="1"/>
          <p:nvPr/>
        </p:nvSpPr>
        <p:spPr>
          <a:xfrm>
            <a:off x="1080581" y="4075611"/>
            <a:ext cx="4536376" cy="2154436"/>
          </a:xfrm>
          <a:prstGeom prst="rect">
            <a:avLst/>
          </a:prstGeom>
          <a:noFill/>
        </p:spPr>
        <p:txBody>
          <a:bodyPr wrap="square" lIns="0" tIns="0" rIns="0" bIns="0" rtlCol="0">
            <a:spAutoFit/>
          </a:bodyPr>
          <a:lstStyle/>
          <a:p>
            <a:pPr marL="285750" indent="-285750">
              <a:buClr>
                <a:srgbClr val="0070C0"/>
              </a:buClr>
              <a:buFont typeface="Courier New" panose="02070309020205020404" pitchFamily="49" charset="0"/>
              <a:buChar char="o"/>
            </a:pPr>
            <a:r>
              <a:rPr lang="fr-FR" sz="2000" noProof="0" dirty="0"/>
              <a:t>Objectifs :</a:t>
            </a:r>
          </a:p>
          <a:p>
            <a:pPr marL="742950" lvl="1" indent="-285750">
              <a:buClr>
                <a:srgbClr val="0070C0"/>
              </a:buClr>
              <a:buFont typeface="Courier New" panose="02070309020205020404" pitchFamily="49" charset="0"/>
              <a:buChar char="o"/>
            </a:pPr>
            <a:r>
              <a:rPr lang="fr-FR" sz="2000" noProof="0" dirty="0"/>
              <a:t>Anticiper les changements potentiels liés au climat</a:t>
            </a:r>
          </a:p>
          <a:p>
            <a:pPr marL="742950" lvl="1" indent="-285750">
              <a:buClr>
                <a:srgbClr val="0070C0"/>
              </a:buClr>
              <a:buFont typeface="Courier New" panose="02070309020205020404" pitchFamily="49" charset="0"/>
              <a:buChar char="o"/>
            </a:pPr>
            <a:r>
              <a:rPr lang="fr-FR" sz="2000" noProof="0" dirty="0"/>
              <a:t>S’ils sont identifiables, les chiffrer et les intégrer au contrat PPP</a:t>
            </a:r>
          </a:p>
          <a:p>
            <a:pPr marL="742950" lvl="1" indent="-285750">
              <a:buClr>
                <a:srgbClr val="0070C0"/>
              </a:buClr>
              <a:buFont typeface="Courier New" panose="02070309020205020404" pitchFamily="49" charset="0"/>
              <a:buChar char="o"/>
            </a:pPr>
            <a:r>
              <a:rPr lang="fr-FR" sz="2000" noProof="0" dirty="0"/>
              <a:t>Définir clairement les procédures de gestion des modifications</a:t>
            </a:r>
          </a:p>
        </p:txBody>
      </p:sp>
      <p:sp>
        <p:nvSpPr>
          <p:cNvPr id="8" name="TextBox 7">
            <a:extLst>
              <a:ext uri="{FF2B5EF4-FFF2-40B4-BE49-F238E27FC236}">
                <a16:creationId xmlns:a16="http://schemas.microsoft.com/office/drawing/2014/main" id="{D5B51BA9-BF99-EEBE-38C4-DD1FA7D094A4}"/>
              </a:ext>
            </a:extLst>
          </p:cNvPr>
          <p:cNvSpPr txBox="1"/>
          <p:nvPr/>
        </p:nvSpPr>
        <p:spPr>
          <a:xfrm>
            <a:off x="6186460" y="4075611"/>
            <a:ext cx="5700737" cy="2462213"/>
          </a:xfrm>
          <a:prstGeom prst="rect">
            <a:avLst/>
          </a:prstGeom>
          <a:noFill/>
        </p:spPr>
        <p:txBody>
          <a:bodyPr wrap="square" lIns="0" tIns="0" rIns="0" bIns="0" rtlCol="0">
            <a:spAutoFit/>
          </a:bodyPr>
          <a:lstStyle/>
          <a:p>
            <a:pPr marL="285750" indent="-285750">
              <a:buClr>
                <a:srgbClr val="0070C0"/>
              </a:buClr>
              <a:buFont typeface="Courier New" panose="02070309020205020404" pitchFamily="49" charset="0"/>
              <a:buChar char="o"/>
            </a:pPr>
            <a:r>
              <a:rPr lang="fr-FR" sz="2000" noProof="0" dirty="0"/>
              <a:t>Objectifs :</a:t>
            </a:r>
          </a:p>
          <a:p>
            <a:pPr marL="742950" lvl="1" indent="-285750">
              <a:buClr>
                <a:srgbClr val="0070C0"/>
              </a:buClr>
              <a:buFont typeface="Courier New" panose="02070309020205020404" pitchFamily="49" charset="0"/>
              <a:buChar char="o"/>
            </a:pPr>
            <a:r>
              <a:rPr lang="fr-FR" sz="2000" noProof="0" dirty="0"/>
              <a:t>L’équipe de gestion du contrat comprend parfaitement le contrat</a:t>
            </a:r>
          </a:p>
          <a:p>
            <a:pPr marL="742950" lvl="1" indent="-285750">
              <a:buClr>
                <a:srgbClr val="0070C0"/>
              </a:buClr>
              <a:buFont typeface="Courier New" panose="02070309020205020404" pitchFamily="49" charset="0"/>
              <a:buChar char="o"/>
            </a:pPr>
            <a:r>
              <a:rPr lang="fr-FR" sz="2000" noProof="0" dirty="0"/>
              <a:t>Les demandes de modification sont claires</a:t>
            </a:r>
          </a:p>
          <a:p>
            <a:pPr marL="742950" lvl="1" indent="-285750">
              <a:buClr>
                <a:srgbClr val="0070C0"/>
              </a:buClr>
              <a:buFont typeface="Courier New" panose="02070309020205020404" pitchFamily="49" charset="0"/>
              <a:buChar char="o"/>
            </a:pPr>
            <a:r>
              <a:rPr lang="fr-FR" sz="2000" noProof="0" dirty="0"/>
              <a:t>Les rôles liés à la gestion des modifications sont clairement définis</a:t>
            </a:r>
          </a:p>
          <a:p>
            <a:pPr marL="742950" lvl="1" indent="-285750">
              <a:buClr>
                <a:srgbClr val="0070C0"/>
              </a:buClr>
              <a:buFont typeface="Courier New" panose="02070309020205020404" pitchFamily="49" charset="0"/>
              <a:buChar char="o"/>
            </a:pPr>
            <a:r>
              <a:rPr lang="fr-FR" sz="2000" noProof="0" dirty="0"/>
              <a:t>Les modifications sont accompagnées d’une traçabilité claire</a:t>
            </a:r>
          </a:p>
        </p:txBody>
      </p:sp>
    </p:spTree>
    <p:extLst>
      <p:ext uri="{BB962C8B-B14F-4D97-AF65-F5344CB8AC3E}">
        <p14:creationId xmlns:p14="http://schemas.microsoft.com/office/powerpoint/2010/main" val="18398227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Le contrat PPP reflète l’allocation des risques</a:t>
            </a:r>
          </a:p>
        </p:txBody>
      </p:sp>
      <p:cxnSp>
        <p:nvCxnSpPr>
          <p:cNvPr id="7" name="Straight Connector 6">
            <a:extLst>
              <a:ext uri="{FF2B5EF4-FFF2-40B4-BE49-F238E27FC236}">
                <a16:creationId xmlns:a16="http://schemas.microsoft.com/office/drawing/2014/main" id="{B571B118-5116-2BA4-045F-14C5B2F03887}"/>
              </a:ext>
            </a:extLst>
          </p:cNvPr>
          <p:cNvCxnSpPr>
            <a:cxnSpLocks/>
          </p:cNvCxnSpPr>
          <p:nvPr/>
        </p:nvCxnSpPr>
        <p:spPr>
          <a:xfrm>
            <a:off x="4030133" y="2065867"/>
            <a:ext cx="3979334" cy="3341763"/>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937FA1A4-8385-ACD2-A330-11F55BD79C82}"/>
              </a:ext>
            </a:extLst>
          </p:cNvPr>
          <p:cNvCxnSpPr>
            <a:cxnSpLocks/>
          </p:cNvCxnSpPr>
          <p:nvPr/>
        </p:nvCxnSpPr>
        <p:spPr>
          <a:xfrm flipH="1">
            <a:off x="3810000" y="2065867"/>
            <a:ext cx="4125765" cy="3494251"/>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DA479584-6ACB-997C-B780-00A822DC63E6}"/>
              </a:ext>
            </a:extLst>
          </p:cNvPr>
          <p:cNvSpPr txBox="1"/>
          <p:nvPr/>
        </p:nvSpPr>
        <p:spPr>
          <a:xfrm>
            <a:off x="596900" y="1064887"/>
            <a:ext cx="10657254" cy="2554545"/>
          </a:xfrm>
          <a:prstGeom prst="rect">
            <a:avLst/>
          </a:prstGeom>
          <a:noFill/>
        </p:spPr>
        <p:txBody>
          <a:bodyPr wrap="square" lIns="91440" tIns="45720" rIns="91440" bIns="45720" rtlCol="0" anchor="t">
            <a:spAutoFit/>
          </a:bodyPr>
          <a:lstStyle/>
          <a:p>
            <a:pPr marL="342900" lvl="1" indent="-342900">
              <a:buClr>
                <a:schemeClr val="accent1"/>
              </a:buClr>
              <a:buSzPct val="100000"/>
              <a:buFont typeface="Courier New" panose="02070309020205020404" pitchFamily="49" charset="0"/>
              <a:buChar char="o"/>
              <a:defRPr/>
            </a:pPr>
            <a:r>
              <a:rPr lang="fr-FR" sz="2000" noProof="0" dirty="0"/>
              <a:t>En règle générale, dans les PPP, les risques sont affectés selon la capacité et la volonté des différentes parties de les gérer. Une allocation efficace des risques est essentielle pour assurer un bon rapport qualité-prix.</a:t>
            </a:r>
          </a:p>
          <a:p>
            <a:pPr marL="0" lvl="1">
              <a:buClr>
                <a:schemeClr val="accent1"/>
              </a:buClr>
              <a:buSzPct val="100000"/>
              <a:defRPr/>
            </a:pPr>
            <a:endParaRPr lang="fr-FR" sz="2000" noProof="0" dirty="0"/>
          </a:p>
          <a:p>
            <a:pPr marL="342900" lvl="1" indent="-342900">
              <a:buClr>
                <a:schemeClr val="accent1"/>
              </a:buClr>
              <a:buSzPct val="100000"/>
              <a:buFont typeface="Courier New" panose="02070309020205020404" pitchFamily="49" charset="0"/>
              <a:buChar char="o"/>
              <a:defRPr/>
            </a:pPr>
            <a:r>
              <a:rPr lang="fr-FR" sz="2000" noProof="0" dirty="0"/>
              <a:t>Le PPIAF de la Banque mondiale recommande l’ordre suivant :</a:t>
            </a:r>
          </a:p>
          <a:p>
            <a:pPr marL="0" lvl="1">
              <a:buClr>
                <a:schemeClr val="accent1"/>
              </a:buClr>
              <a:buSzPct val="65000"/>
              <a:defRPr/>
            </a:pPr>
            <a:endParaRPr lang="fr-FR" sz="2000" noProof="0" dirty="0"/>
          </a:p>
          <a:p>
            <a:pPr marL="342900" lvl="1" indent="-342900">
              <a:buClr>
                <a:schemeClr val="accent1"/>
              </a:buClr>
              <a:buSzPct val="65000"/>
              <a:buFont typeface="Wingdings" panose="05000000000000000000" pitchFamily="2" charset="2"/>
              <a:buChar char="n"/>
              <a:defRPr/>
            </a:pPr>
            <a:endParaRPr lang="fr-FR" sz="2000" noProof="0" dirty="0"/>
          </a:p>
          <a:p>
            <a:pPr marL="342900" lvl="1" indent="-342900">
              <a:buClr>
                <a:schemeClr val="accent1"/>
              </a:buClr>
              <a:buSzPct val="65000"/>
              <a:buFont typeface="Wingdings" panose="05000000000000000000" pitchFamily="2" charset="2"/>
              <a:buChar char="n"/>
              <a:defRPr/>
            </a:pPr>
            <a:endParaRPr lang="fr-FR" sz="2000" noProof="0" dirty="0"/>
          </a:p>
        </p:txBody>
      </p:sp>
      <p:pic>
        <p:nvPicPr>
          <p:cNvPr id="5" name="Graphic 4" descr="Badge 1 with solid fill">
            <a:extLst>
              <a:ext uri="{FF2B5EF4-FFF2-40B4-BE49-F238E27FC236}">
                <a16:creationId xmlns:a16="http://schemas.microsoft.com/office/drawing/2014/main" id="{FC585496-AA11-3C24-6EE7-1A6A09CF290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68701" y="2847505"/>
            <a:ext cx="914400" cy="914400"/>
          </a:xfrm>
          <a:prstGeom prst="rect">
            <a:avLst/>
          </a:prstGeom>
        </p:spPr>
      </p:pic>
      <p:pic>
        <p:nvPicPr>
          <p:cNvPr id="8" name="Graphic 7" descr="Badge with solid fill">
            <a:extLst>
              <a:ext uri="{FF2B5EF4-FFF2-40B4-BE49-F238E27FC236}">
                <a16:creationId xmlns:a16="http://schemas.microsoft.com/office/drawing/2014/main" id="{8A0530CE-096E-C918-406A-E269CB9BE75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8701" y="3908829"/>
            <a:ext cx="914400" cy="914400"/>
          </a:xfrm>
          <a:prstGeom prst="rect">
            <a:avLst/>
          </a:prstGeom>
        </p:spPr>
      </p:pic>
      <p:pic>
        <p:nvPicPr>
          <p:cNvPr id="11" name="Graphic 10" descr="Badge 3 with solid fill">
            <a:extLst>
              <a:ext uri="{FF2B5EF4-FFF2-40B4-BE49-F238E27FC236}">
                <a16:creationId xmlns:a16="http://schemas.microsoft.com/office/drawing/2014/main" id="{17813BB5-A3E6-F849-6B0B-03CC0342C59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68701" y="4970153"/>
            <a:ext cx="914400" cy="914400"/>
          </a:xfrm>
          <a:prstGeom prst="rect">
            <a:avLst/>
          </a:prstGeom>
        </p:spPr>
      </p:pic>
      <p:sp>
        <p:nvSpPr>
          <p:cNvPr id="6" name="TextBox 5">
            <a:extLst>
              <a:ext uri="{FF2B5EF4-FFF2-40B4-BE49-F238E27FC236}">
                <a16:creationId xmlns:a16="http://schemas.microsoft.com/office/drawing/2014/main" id="{FA3096B6-46F4-AEF4-C0C4-EA58A13D524B}"/>
              </a:ext>
            </a:extLst>
          </p:cNvPr>
          <p:cNvSpPr txBox="1"/>
          <p:nvPr/>
        </p:nvSpPr>
        <p:spPr>
          <a:xfrm>
            <a:off x="1087120" y="2797406"/>
            <a:ext cx="10434319" cy="2862322"/>
          </a:xfrm>
          <a:prstGeom prst="rect">
            <a:avLst/>
          </a:prstGeom>
          <a:noFill/>
        </p:spPr>
        <p:txBody>
          <a:bodyPr wrap="square">
            <a:spAutoFit/>
          </a:bodyPr>
          <a:lstStyle/>
          <a:p>
            <a:pPr marL="342900" lvl="1" indent="-342900">
              <a:buClr>
                <a:schemeClr val="accent1"/>
              </a:buClr>
              <a:buSzPct val="65000"/>
              <a:buFont typeface="Wingdings" panose="05000000000000000000" pitchFamily="2" charset="2"/>
              <a:buChar char="n"/>
              <a:defRPr/>
            </a:pPr>
            <a:endParaRPr lang="fr-FR" sz="2000" noProof="0" dirty="0"/>
          </a:p>
          <a:p>
            <a:pPr marL="914400" lvl="3">
              <a:buClr>
                <a:schemeClr val="accent1"/>
              </a:buClr>
              <a:buSzPct val="65000"/>
              <a:defRPr/>
            </a:pPr>
            <a:r>
              <a:rPr lang="fr-FR" sz="2000" noProof="0" dirty="0"/>
              <a:t>Attribuer le risque à la partie la mieux placée pour contrôler la probabilité de survenance</a:t>
            </a:r>
          </a:p>
          <a:p>
            <a:pPr marL="914400" lvl="3">
              <a:buClr>
                <a:schemeClr val="accent1"/>
              </a:buClr>
              <a:buSzPct val="65000"/>
              <a:defRPr/>
            </a:pPr>
            <a:endParaRPr lang="fr-FR" sz="2000" noProof="0" dirty="0"/>
          </a:p>
          <a:p>
            <a:pPr marL="914400" lvl="3">
              <a:buClr>
                <a:schemeClr val="accent1"/>
              </a:buClr>
              <a:buSzPct val="65000"/>
              <a:defRPr/>
            </a:pPr>
            <a:endParaRPr lang="fr-FR" sz="2000" noProof="0" dirty="0"/>
          </a:p>
          <a:p>
            <a:pPr marL="914400" lvl="3">
              <a:buClr>
                <a:schemeClr val="accent1"/>
              </a:buClr>
              <a:buSzPct val="65000"/>
              <a:defRPr/>
            </a:pPr>
            <a:r>
              <a:rPr lang="fr-FR" sz="2000" noProof="0" dirty="0"/>
              <a:t>Attribuer le risque à la partie la mieux placée pour en limiter l’impact</a:t>
            </a:r>
          </a:p>
          <a:p>
            <a:pPr marL="914400" lvl="3">
              <a:buClr>
                <a:schemeClr val="accent1"/>
              </a:buClr>
              <a:buSzPct val="65000"/>
              <a:defRPr/>
            </a:pPr>
            <a:endParaRPr lang="fr-FR" sz="2000" noProof="0" dirty="0"/>
          </a:p>
          <a:p>
            <a:pPr marL="1257300" lvl="3" indent="-342900">
              <a:buClr>
                <a:schemeClr val="accent1"/>
              </a:buClr>
              <a:buSzPct val="65000"/>
              <a:buFont typeface="Wingdings" panose="05000000000000000000" pitchFamily="2" charset="2"/>
              <a:buChar char="n"/>
              <a:defRPr/>
            </a:pPr>
            <a:endParaRPr lang="fr-FR" sz="2000" noProof="0" dirty="0"/>
          </a:p>
          <a:p>
            <a:pPr marL="914400" lvl="3">
              <a:buClr>
                <a:schemeClr val="accent1"/>
              </a:buClr>
              <a:buSzPct val="65000"/>
              <a:defRPr/>
            </a:pPr>
            <a:r>
              <a:rPr lang="fr-FR" sz="2000" noProof="0" dirty="0"/>
              <a:t>Attribuer le risque à la partie pouvant l’assumer au moindre coût</a:t>
            </a:r>
          </a:p>
        </p:txBody>
      </p:sp>
    </p:spTree>
    <p:extLst>
      <p:ext uri="{BB962C8B-B14F-4D97-AF65-F5344CB8AC3E}">
        <p14:creationId xmlns:p14="http://schemas.microsoft.com/office/powerpoint/2010/main" val="28572351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D63A1-86B9-8058-40FC-2C293F2FBC1D}"/>
              </a:ext>
            </a:extLst>
          </p:cNvPr>
          <p:cNvSpPr>
            <a:spLocks noGrp="1"/>
          </p:cNvSpPr>
          <p:nvPr>
            <p:ph type="title"/>
          </p:nvPr>
        </p:nvSpPr>
        <p:spPr>
          <a:xfrm>
            <a:off x="596900" y="130175"/>
            <a:ext cx="9648700" cy="768045"/>
          </a:xfrm>
        </p:spPr>
        <p:txBody>
          <a:bodyPr/>
          <a:lstStyle/>
          <a:p>
            <a:r>
              <a:rPr lang="fr-FR" noProof="0" dirty="0"/>
              <a:t>Phase de gestion du contrat : Points d’intervention pour la résilience au changement  climatique</a:t>
            </a:r>
          </a:p>
        </p:txBody>
      </p:sp>
      <p:pic>
        <p:nvPicPr>
          <p:cNvPr id="8" name="image8.png">
            <a:extLst>
              <a:ext uri="{FF2B5EF4-FFF2-40B4-BE49-F238E27FC236}">
                <a16:creationId xmlns:a16="http://schemas.microsoft.com/office/drawing/2014/main" id="{E63E3423-CDB1-5031-043D-5CDC5BFA578C}"/>
              </a:ext>
            </a:extLst>
          </p:cNvPr>
          <p:cNvPicPr/>
          <p:nvPr/>
        </p:nvPicPr>
        <p:blipFill>
          <a:blip r:embed="rId3"/>
          <a:srcRect t="83077"/>
          <a:stretch>
            <a:fillRect/>
          </a:stretch>
        </p:blipFill>
        <p:spPr>
          <a:xfrm>
            <a:off x="2669098" y="6022805"/>
            <a:ext cx="6853804" cy="645717"/>
          </a:xfrm>
          <a:prstGeom prst="rect">
            <a:avLst/>
          </a:prstGeom>
          <a:ln/>
        </p:spPr>
      </p:pic>
      <p:pic>
        <p:nvPicPr>
          <p:cNvPr id="1026" name="Picture 2">
            <a:extLst>
              <a:ext uri="{FF2B5EF4-FFF2-40B4-BE49-F238E27FC236}">
                <a16:creationId xmlns:a16="http://schemas.microsoft.com/office/drawing/2014/main" id="{874BDF2D-768F-6D4C-CFEF-335B75EC18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2491" y="1119032"/>
            <a:ext cx="5769880" cy="490377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Rounded Corners 8">
            <a:extLst>
              <a:ext uri="{FF2B5EF4-FFF2-40B4-BE49-F238E27FC236}">
                <a16:creationId xmlns:a16="http://schemas.microsoft.com/office/drawing/2014/main" id="{1B1743FA-2993-10F2-1952-663534FEFBF1}"/>
              </a:ext>
            </a:extLst>
          </p:cNvPr>
          <p:cNvSpPr/>
          <p:nvPr/>
        </p:nvSpPr>
        <p:spPr>
          <a:xfrm>
            <a:off x="7405687" y="1210379"/>
            <a:ext cx="1423987" cy="4749401"/>
          </a:xfrm>
          <a:prstGeom prst="round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Tree>
    <p:extLst>
      <p:ext uri="{BB962C8B-B14F-4D97-AF65-F5344CB8AC3E}">
        <p14:creationId xmlns:p14="http://schemas.microsoft.com/office/powerpoint/2010/main" val="41159525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sz="2400" noProof="0" dirty="0">
                <a:latin typeface="+mn-lt"/>
              </a:rPr>
              <a:t>La notion d’événements imprévus</a:t>
            </a:r>
            <a:endParaRPr lang="fr-FR" noProof="0" dirty="0"/>
          </a:p>
        </p:txBody>
      </p:sp>
      <p:sp>
        <p:nvSpPr>
          <p:cNvPr id="3" name="Rounded Rectangle 2">
            <a:extLst>
              <a:ext uri="{FF2B5EF4-FFF2-40B4-BE49-F238E27FC236}">
                <a16:creationId xmlns:a16="http://schemas.microsoft.com/office/drawing/2014/main" id="{FD175924-7E3A-2773-78CA-96D138BDC76F}"/>
              </a:ext>
            </a:extLst>
          </p:cNvPr>
          <p:cNvSpPr/>
          <p:nvPr/>
        </p:nvSpPr>
        <p:spPr>
          <a:xfrm>
            <a:off x="701040" y="4490315"/>
            <a:ext cx="10678160" cy="124795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buClr>
                <a:schemeClr val="accent1"/>
              </a:buClr>
              <a:buSzPct val="65000"/>
              <a:defRPr/>
            </a:pPr>
            <a:r>
              <a:rPr lang="fr-FR" sz="2000" noProof="0" dirty="0">
                <a:solidFill>
                  <a:schemeClr val="tx1"/>
                </a:solidFill>
              </a:rPr>
              <a:t>Certains événements ou circonstances affecteront la capacité du concessionnaire à remplir ses obligations dans les délais et/ou coûts prévus.</a:t>
            </a:r>
          </a:p>
        </p:txBody>
      </p:sp>
      <p:sp>
        <p:nvSpPr>
          <p:cNvPr id="5" name="Rounded Rectangle 4">
            <a:extLst>
              <a:ext uri="{FF2B5EF4-FFF2-40B4-BE49-F238E27FC236}">
                <a16:creationId xmlns:a16="http://schemas.microsoft.com/office/drawing/2014/main" id="{79CA343B-192D-F00C-F6F5-E3D1FE340BD1}"/>
              </a:ext>
            </a:extLst>
          </p:cNvPr>
          <p:cNvSpPr/>
          <p:nvPr/>
        </p:nvSpPr>
        <p:spPr>
          <a:xfrm>
            <a:off x="701040" y="1115634"/>
            <a:ext cx="10678160" cy="124795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buClr>
                <a:schemeClr val="accent1"/>
              </a:buClr>
              <a:buSzPct val="65000"/>
              <a:defRPr/>
            </a:pPr>
            <a:r>
              <a:rPr lang="fr-FR" sz="2000" noProof="0" dirty="0">
                <a:solidFill>
                  <a:schemeClr val="tx1"/>
                </a:solidFill>
              </a:rPr>
              <a:t>Certains risques échappent au contrôle du concessionnaire ; d’autres sont mieux gérés par l’autorité contractante.</a:t>
            </a:r>
          </a:p>
        </p:txBody>
      </p:sp>
      <p:sp>
        <p:nvSpPr>
          <p:cNvPr id="6" name="Rounded Rectangle 5">
            <a:extLst>
              <a:ext uri="{FF2B5EF4-FFF2-40B4-BE49-F238E27FC236}">
                <a16:creationId xmlns:a16="http://schemas.microsoft.com/office/drawing/2014/main" id="{01DCE9EC-E25D-DB13-431B-9BE134AEBC0B}"/>
              </a:ext>
            </a:extLst>
          </p:cNvPr>
          <p:cNvSpPr/>
          <p:nvPr/>
        </p:nvSpPr>
        <p:spPr>
          <a:xfrm>
            <a:off x="701040" y="2802975"/>
            <a:ext cx="10678160" cy="124795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buClr>
                <a:schemeClr val="accent1"/>
              </a:buClr>
              <a:buSzPct val="65000"/>
              <a:defRPr/>
            </a:pPr>
            <a:r>
              <a:rPr lang="fr-FR" sz="2000" noProof="0" dirty="0">
                <a:solidFill>
                  <a:schemeClr val="tx1"/>
                </a:solidFill>
              </a:rPr>
              <a:t>Pour les risques explicitement attribués à l’autorité, le contrat PPP prévoit une protection du concessionnaire.</a:t>
            </a:r>
          </a:p>
        </p:txBody>
      </p:sp>
    </p:spTree>
    <p:extLst>
      <p:ext uri="{BB962C8B-B14F-4D97-AF65-F5344CB8AC3E}">
        <p14:creationId xmlns:p14="http://schemas.microsoft.com/office/powerpoint/2010/main" val="11956629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9D90A-9DD0-1D65-5B37-6257F348C61A}"/>
              </a:ext>
            </a:extLst>
          </p:cNvPr>
          <p:cNvSpPr>
            <a:spLocks noGrp="1"/>
          </p:cNvSpPr>
          <p:nvPr>
            <p:ph type="title"/>
          </p:nvPr>
        </p:nvSpPr>
        <p:spPr/>
        <p:txBody>
          <a:bodyPr/>
          <a:lstStyle/>
          <a:p>
            <a:r>
              <a:rPr lang="fr-FR" noProof="0" dirty="0"/>
              <a:t>Approche à trois niveaux pour les événements imprévus</a:t>
            </a:r>
          </a:p>
        </p:txBody>
      </p:sp>
      <p:graphicFrame>
        <p:nvGraphicFramePr>
          <p:cNvPr id="4" name="Diagram 3">
            <a:extLst>
              <a:ext uri="{FF2B5EF4-FFF2-40B4-BE49-F238E27FC236}">
                <a16:creationId xmlns:a16="http://schemas.microsoft.com/office/drawing/2014/main" id="{A0FD69A3-1DDF-7D68-C94F-D99EB634C09B}"/>
              </a:ext>
            </a:extLst>
          </p:cNvPr>
          <p:cNvGraphicFramePr/>
          <p:nvPr>
            <p:extLst>
              <p:ext uri="{D42A27DB-BD31-4B8C-83A1-F6EECF244321}">
                <p14:modId xmlns:p14="http://schemas.microsoft.com/office/powerpoint/2010/main" val="2175456207"/>
              </p:ext>
            </p:extLst>
          </p:nvPr>
        </p:nvGraphicFramePr>
        <p:xfrm>
          <a:off x="0" y="2925276"/>
          <a:ext cx="12192000" cy="38191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676C1E5F-1845-2D7E-69FA-F72BB90506FE}"/>
              </a:ext>
            </a:extLst>
          </p:cNvPr>
          <p:cNvSpPr txBox="1"/>
          <p:nvPr/>
        </p:nvSpPr>
        <p:spPr>
          <a:xfrm>
            <a:off x="596899" y="715159"/>
            <a:ext cx="10620449" cy="1938992"/>
          </a:xfrm>
          <a:prstGeom prst="rect">
            <a:avLst/>
          </a:prstGeom>
          <a:noFill/>
        </p:spPr>
        <p:txBody>
          <a:bodyPr wrap="square">
            <a:spAutoFit/>
          </a:bodyPr>
          <a:lstStyle/>
          <a:p>
            <a:pPr marL="342900" lvl="1" indent="-342900">
              <a:buClr>
                <a:schemeClr val="accent1"/>
              </a:buClr>
              <a:buSzPct val="100000"/>
              <a:buFont typeface="Courier New" panose="02070309020205020404" pitchFamily="49" charset="0"/>
              <a:buChar char="o"/>
              <a:defRPr/>
            </a:pPr>
            <a:r>
              <a:rPr lang="fr-FR" sz="2000" noProof="0" dirty="0"/>
              <a:t>Ainsi, le processus de développement d’un PPP consiste à analyser les risques et à déterminer la mesure dans laquelle le développeur doit bénéficier d’un allègement pour les événements hors du contrôle des deux parties</a:t>
            </a:r>
          </a:p>
          <a:p>
            <a:pPr marL="0" lvl="1">
              <a:buClr>
                <a:schemeClr val="accent1"/>
              </a:buClr>
              <a:buSzPct val="100000"/>
              <a:defRPr/>
            </a:pPr>
            <a:endParaRPr lang="fr-FR" sz="2000" noProof="0" dirty="0"/>
          </a:p>
          <a:p>
            <a:pPr marL="342900" lvl="1" indent="-342900">
              <a:buClr>
                <a:schemeClr val="accent1"/>
              </a:buClr>
              <a:buSzPct val="100000"/>
              <a:buFont typeface="Courier New" panose="02070309020205020404" pitchFamily="49" charset="0"/>
              <a:buChar char="o"/>
              <a:defRPr/>
            </a:pPr>
            <a:r>
              <a:rPr lang="fr-FR" sz="2000" noProof="0" dirty="0"/>
              <a:t>La gestion de cet enjeu a conduit la plupart des juridictions à adopter une approche en trois niveaux pour les événements de risque :</a:t>
            </a:r>
            <a:endParaRPr lang="fr-FR" sz="2800" noProof="0" dirty="0"/>
          </a:p>
        </p:txBody>
      </p:sp>
    </p:spTree>
    <p:extLst>
      <p:ext uri="{BB962C8B-B14F-4D97-AF65-F5344CB8AC3E}">
        <p14:creationId xmlns:p14="http://schemas.microsoft.com/office/powerpoint/2010/main" val="25186041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sz="2400" noProof="0" dirty="0">
                <a:latin typeface="+mn-lt"/>
              </a:rPr>
              <a:t>Force Majeure</a:t>
            </a:r>
            <a:endParaRPr lang="fr-FR" noProof="0" dirty="0"/>
          </a:p>
        </p:txBody>
      </p:sp>
      <p:sp>
        <p:nvSpPr>
          <p:cNvPr id="4" name="TextBox 3">
            <a:extLst>
              <a:ext uri="{FF2B5EF4-FFF2-40B4-BE49-F238E27FC236}">
                <a16:creationId xmlns:a16="http://schemas.microsoft.com/office/drawing/2014/main" id="{4A0D56FF-6C85-1FE5-0D3A-4DB50081D0C6}"/>
              </a:ext>
            </a:extLst>
          </p:cNvPr>
          <p:cNvSpPr txBox="1"/>
          <p:nvPr/>
        </p:nvSpPr>
        <p:spPr>
          <a:xfrm>
            <a:off x="596900" y="986543"/>
            <a:ext cx="10620449" cy="3477875"/>
          </a:xfrm>
          <a:prstGeom prst="rect">
            <a:avLst/>
          </a:prstGeom>
          <a:noFill/>
        </p:spPr>
        <p:txBody>
          <a:bodyPr wrap="square">
            <a:spAutoFit/>
          </a:bodyPr>
          <a:lstStyle/>
          <a:p>
            <a:pPr marL="914400" lvl="3">
              <a:buClr>
                <a:schemeClr val="accent1"/>
              </a:buClr>
              <a:buSzPct val="65000"/>
              <a:defRPr/>
            </a:pPr>
            <a:r>
              <a:rPr lang="fr-FR" sz="2000" noProof="0" dirty="0">
                <a:ea typeface="+mn-ea"/>
                <a:cs typeface="+mn-cs"/>
              </a:rPr>
              <a:t>Les clauses de force majeure définissent la marche à suivre lorsque des événements imprévisibles et incontrôlables (exemples : inondations, guerre, actes terroristes) surviennent et affectent de manière significative l’exécution du contrat.</a:t>
            </a:r>
          </a:p>
          <a:p>
            <a:pPr marL="914400" lvl="3">
              <a:buClr>
                <a:schemeClr val="accent1"/>
              </a:buClr>
              <a:buSzPct val="65000"/>
              <a:defRPr/>
            </a:pPr>
            <a:endParaRPr lang="fr-FR" sz="2000" noProof="0" dirty="0">
              <a:ea typeface="+mn-ea"/>
              <a:cs typeface="+mn-cs"/>
            </a:endParaRPr>
          </a:p>
          <a:p>
            <a:pPr marL="0" lvl="1">
              <a:buClr>
                <a:schemeClr val="accent1"/>
              </a:buClr>
              <a:buSzPct val="65000"/>
            </a:pPr>
            <a:endParaRPr lang="fr-FR" sz="2000" noProof="0" dirty="0"/>
          </a:p>
          <a:p>
            <a:pPr marL="0" lvl="1">
              <a:buClr>
                <a:schemeClr val="accent1"/>
              </a:buClr>
              <a:buSzPct val="65000"/>
            </a:pPr>
            <a:r>
              <a:rPr lang="fr-FR" sz="2000" noProof="0" dirty="0"/>
              <a:t>La force majeure ne donne généralement pas lieu à une compensation financière au concessionnaire, mais :</a:t>
            </a:r>
          </a:p>
          <a:p>
            <a:pPr marL="0" lvl="1">
              <a:buClr>
                <a:schemeClr val="accent1"/>
              </a:buClr>
              <a:buSzPct val="65000"/>
            </a:pPr>
            <a:endParaRPr lang="fr-FR" sz="2000" noProof="0" dirty="0"/>
          </a:p>
          <a:p>
            <a:pPr marL="638175" lvl="2" indent="-285750">
              <a:buClr>
                <a:srgbClr val="0033CC"/>
              </a:buClr>
              <a:buFont typeface="Courier New" panose="02070309020205020404" pitchFamily="49" charset="0"/>
              <a:buChar char="o"/>
            </a:pPr>
            <a:r>
              <a:rPr lang="fr-FR" sz="2000" noProof="0" dirty="0"/>
              <a:t>Un allégement des obligations prévues par le contrat</a:t>
            </a:r>
          </a:p>
          <a:p>
            <a:pPr marL="352425" lvl="2">
              <a:buClr>
                <a:srgbClr val="0033CC"/>
              </a:buClr>
            </a:pPr>
            <a:endParaRPr lang="fr-FR" sz="2000" noProof="0" dirty="0"/>
          </a:p>
          <a:p>
            <a:pPr marL="638175" lvl="2" indent="-285750">
              <a:buClr>
                <a:srgbClr val="0033CC"/>
              </a:buClr>
              <a:buFont typeface="Courier New" panose="02070309020205020404" pitchFamily="49" charset="0"/>
              <a:buChar char="o"/>
            </a:pPr>
            <a:r>
              <a:rPr lang="fr-FR" sz="2000" noProof="0" dirty="0"/>
              <a:t>La possibilité de résilier le contrat PPP en cas d’événement prolongé</a:t>
            </a:r>
          </a:p>
        </p:txBody>
      </p:sp>
      <p:pic>
        <p:nvPicPr>
          <p:cNvPr id="5" name="Graphic 4" descr="Wave with solid fill">
            <a:extLst>
              <a:ext uri="{FF2B5EF4-FFF2-40B4-BE49-F238E27FC236}">
                <a16:creationId xmlns:a16="http://schemas.microsoft.com/office/drawing/2014/main" id="{52E32AE3-1A30-0AF2-2535-5E4D225AD77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4609" y="955963"/>
            <a:ext cx="914400" cy="914400"/>
          </a:xfrm>
          <a:prstGeom prst="rect">
            <a:avLst/>
          </a:prstGeom>
        </p:spPr>
      </p:pic>
    </p:spTree>
    <p:extLst>
      <p:ext uri="{BB962C8B-B14F-4D97-AF65-F5344CB8AC3E}">
        <p14:creationId xmlns:p14="http://schemas.microsoft.com/office/powerpoint/2010/main" val="27781501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sz="2400" noProof="0" dirty="0">
                <a:latin typeface="+mn-lt"/>
              </a:rPr>
              <a:t>La force majeure dans le contrat PPP</a:t>
            </a:r>
            <a:endParaRPr lang="fr-FR" noProof="0" dirty="0"/>
          </a:p>
        </p:txBody>
      </p:sp>
      <p:sp>
        <p:nvSpPr>
          <p:cNvPr id="4" name="TextBox 3">
            <a:extLst>
              <a:ext uri="{FF2B5EF4-FFF2-40B4-BE49-F238E27FC236}">
                <a16:creationId xmlns:a16="http://schemas.microsoft.com/office/drawing/2014/main" id="{4A0D56FF-6C85-1FE5-0D3A-4DB50081D0C6}"/>
              </a:ext>
            </a:extLst>
          </p:cNvPr>
          <p:cNvSpPr txBox="1"/>
          <p:nvPr/>
        </p:nvSpPr>
        <p:spPr>
          <a:xfrm>
            <a:off x="974651" y="1032750"/>
            <a:ext cx="10620449" cy="5324535"/>
          </a:xfrm>
          <a:prstGeom prst="rect">
            <a:avLst/>
          </a:prstGeom>
          <a:noFill/>
        </p:spPr>
        <p:txBody>
          <a:bodyPr wrap="square">
            <a:spAutoFit/>
          </a:bodyPr>
          <a:lstStyle/>
          <a:p>
            <a:pPr marL="0" lvl="1">
              <a:buClr>
                <a:schemeClr val="accent1"/>
              </a:buClr>
              <a:buSzPct val="65000"/>
              <a:defRPr/>
            </a:pPr>
            <a:r>
              <a:rPr lang="fr-FR" sz="2000" noProof="0" dirty="0">
                <a:ea typeface="+mn-ea"/>
                <a:cs typeface="+mn-cs"/>
              </a:rPr>
              <a:t>Une clause de force majeure dans un contrat PPP :</a:t>
            </a:r>
          </a:p>
          <a:p>
            <a:pPr marL="0" lvl="1">
              <a:buClr>
                <a:schemeClr val="accent1"/>
              </a:buClr>
              <a:buSzPct val="65000"/>
              <a:defRPr/>
            </a:pPr>
            <a:endParaRPr lang="fr-FR" sz="2000" noProof="0" dirty="0"/>
          </a:p>
          <a:p>
            <a:pPr marL="809625" lvl="3">
              <a:buClr>
                <a:srgbClr val="0033CC"/>
              </a:buClr>
              <a:defRPr/>
            </a:pPr>
            <a:r>
              <a:rPr lang="fr-FR" sz="2000" noProof="0" dirty="0"/>
              <a:t>Accorde une exonération de responsabilité à la partie affectée et la libère temporairement de ses obligations tant que l’événement persiste</a:t>
            </a:r>
          </a:p>
          <a:p>
            <a:pPr marL="809625" lvl="3">
              <a:buClr>
                <a:srgbClr val="0033CC"/>
              </a:buClr>
              <a:defRPr/>
            </a:pPr>
            <a:endParaRPr lang="fr-FR" sz="2000" noProof="0" dirty="0"/>
          </a:p>
          <a:p>
            <a:pPr marL="809625" lvl="3">
              <a:buClr>
                <a:srgbClr val="0033CC"/>
              </a:buClr>
              <a:defRPr/>
            </a:pPr>
            <a:endParaRPr lang="fr-FR" sz="2000" noProof="0" dirty="0"/>
          </a:p>
          <a:p>
            <a:pPr marL="809625" lvl="3">
              <a:buClr>
                <a:srgbClr val="0033CC"/>
              </a:buClr>
              <a:defRPr/>
            </a:pPr>
            <a:endParaRPr lang="fr-FR" sz="2000" noProof="0" dirty="0"/>
          </a:p>
          <a:p>
            <a:pPr marL="809625" lvl="3">
              <a:buClr>
                <a:srgbClr val="0033CC"/>
              </a:buClr>
              <a:defRPr/>
            </a:pPr>
            <a:r>
              <a:rPr lang="fr-FR" sz="2000" noProof="0" dirty="0"/>
              <a:t>Définit les obligations des parties pendant l’événement (généralement information et mesures d’atténuation)</a:t>
            </a:r>
          </a:p>
          <a:p>
            <a:pPr marL="809625" lvl="3">
              <a:buClr>
                <a:srgbClr val="0033CC"/>
              </a:buClr>
              <a:defRPr/>
            </a:pPr>
            <a:endParaRPr lang="fr-FR" sz="2000" noProof="0" dirty="0"/>
          </a:p>
          <a:p>
            <a:pPr marL="809625" lvl="3">
              <a:buClr>
                <a:srgbClr val="0033CC"/>
              </a:buClr>
              <a:defRPr/>
            </a:pPr>
            <a:endParaRPr lang="fr-FR" sz="2000" noProof="0" dirty="0"/>
          </a:p>
          <a:p>
            <a:pPr marL="809625" lvl="3">
              <a:buClr>
                <a:srgbClr val="0033CC"/>
              </a:buClr>
              <a:defRPr/>
            </a:pPr>
            <a:endParaRPr lang="fr-FR" sz="2000" noProof="0" dirty="0"/>
          </a:p>
          <a:p>
            <a:pPr marL="809625" lvl="3">
              <a:buClr>
                <a:srgbClr val="0033CC"/>
              </a:buClr>
              <a:defRPr/>
            </a:pPr>
            <a:r>
              <a:rPr lang="fr-FR" sz="2000" noProof="0" dirty="0"/>
              <a:t>Prévoit un droit de résiliation si la force majeure dure au-delà d’une certaine période</a:t>
            </a:r>
          </a:p>
          <a:p>
            <a:pPr marL="809625" lvl="3">
              <a:buClr>
                <a:srgbClr val="0033CC"/>
              </a:buClr>
              <a:defRPr/>
            </a:pPr>
            <a:endParaRPr lang="fr-FR" sz="2000" noProof="0" dirty="0"/>
          </a:p>
          <a:p>
            <a:pPr marL="809625" lvl="3">
              <a:buClr>
                <a:srgbClr val="0033CC"/>
              </a:buClr>
              <a:defRPr/>
            </a:pPr>
            <a:endParaRPr lang="fr-FR" sz="2000" noProof="0" dirty="0"/>
          </a:p>
          <a:p>
            <a:pPr marL="809625" lvl="3">
              <a:buClr>
                <a:srgbClr val="0033CC"/>
              </a:buClr>
              <a:defRPr/>
            </a:pPr>
            <a:r>
              <a:rPr lang="fr-FR" sz="2000" noProof="0" dirty="0"/>
              <a:t>Précise la répartition des coûts résultant de l’événement et les indemnités dues en cas de résiliation</a:t>
            </a:r>
          </a:p>
        </p:txBody>
      </p:sp>
      <p:pic>
        <p:nvPicPr>
          <p:cNvPr id="3" name="Graphic 2" descr="Aeroplane with solid fill">
            <a:extLst>
              <a:ext uri="{FF2B5EF4-FFF2-40B4-BE49-F238E27FC236}">
                <a16:creationId xmlns:a16="http://schemas.microsoft.com/office/drawing/2014/main" id="{822BF3B8-DB11-BE33-8739-9CA46A1C1FD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6509" y="2955767"/>
            <a:ext cx="914400" cy="914400"/>
          </a:xfrm>
          <a:prstGeom prst="rect">
            <a:avLst/>
          </a:prstGeom>
        </p:spPr>
      </p:pic>
      <p:pic>
        <p:nvPicPr>
          <p:cNvPr id="5" name="Graphic 4" descr="Building Brick Wall with solid fill">
            <a:extLst>
              <a:ext uri="{FF2B5EF4-FFF2-40B4-BE49-F238E27FC236}">
                <a16:creationId xmlns:a16="http://schemas.microsoft.com/office/drawing/2014/main" id="{D30026EB-809A-3C73-0312-A1902C9960D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6509" y="5450068"/>
            <a:ext cx="914400" cy="914400"/>
          </a:xfrm>
          <a:prstGeom prst="rect">
            <a:avLst/>
          </a:prstGeom>
        </p:spPr>
      </p:pic>
      <p:pic>
        <p:nvPicPr>
          <p:cNvPr id="6" name="Graphic 5" descr="Raw Materials with solid fill">
            <a:extLst>
              <a:ext uri="{FF2B5EF4-FFF2-40B4-BE49-F238E27FC236}">
                <a16:creationId xmlns:a16="http://schemas.microsoft.com/office/drawing/2014/main" id="{DCD3C007-1DAC-8CD9-95AE-BE0DEED8F75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6509" y="4202918"/>
            <a:ext cx="914400" cy="914400"/>
          </a:xfrm>
          <a:prstGeom prst="rect">
            <a:avLst/>
          </a:prstGeom>
        </p:spPr>
      </p:pic>
      <p:pic>
        <p:nvPicPr>
          <p:cNvPr id="7" name="Graphic 6" descr="Oil Rig with solid fill">
            <a:extLst>
              <a:ext uri="{FF2B5EF4-FFF2-40B4-BE49-F238E27FC236}">
                <a16:creationId xmlns:a16="http://schemas.microsoft.com/office/drawing/2014/main" id="{0F01044B-9F8A-8F15-CAA1-484928E6138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6509" y="1708616"/>
            <a:ext cx="914400" cy="914400"/>
          </a:xfrm>
          <a:prstGeom prst="rect">
            <a:avLst/>
          </a:prstGeom>
        </p:spPr>
      </p:pic>
    </p:spTree>
    <p:extLst>
      <p:ext uri="{BB962C8B-B14F-4D97-AF65-F5344CB8AC3E}">
        <p14:creationId xmlns:p14="http://schemas.microsoft.com/office/powerpoint/2010/main" val="30440898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sz="2400" noProof="0" dirty="0">
                <a:latin typeface="+mn-lt"/>
              </a:rPr>
              <a:t>Risque climatique et force majeure</a:t>
            </a:r>
            <a:endParaRPr lang="fr-FR" noProof="0" dirty="0"/>
          </a:p>
        </p:txBody>
      </p:sp>
      <p:sp>
        <p:nvSpPr>
          <p:cNvPr id="4" name="TextBox 3">
            <a:extLst>
              <a:ext uri="{FF2B5EF4-FFF2-40B4-BE49-F238E27FC236}">
                <a16:creationId xmlns:a16="http://schemas.microsoft.com/office/drawing/2014/main" id="{4A0D56FF-6C85-1FE5-0D3A-4DB50081D0C6}"/>
              </a:ext>
            </a:extLst>
          </p:cNvPr>
          <p:cNvSpPr txBox="1"/>
          <p:nvPr/>
        </p:nvSpPr>
        <p:spPr>
          <a:xfrm>
            <a:off x="596899" y="1044770"/>
            <a:ext cx="10620449" cy="4708981"/>
          </a:xfrm>
          <a:prstGeom prst="rect">
            <a:avLst/>
          </a:prstGeom>
          <a:noFill/>
        </p:spPr>
        <p:txBody>
          <a:bodyPr wrap="square">
            <a:spAutoFit/>
          </a:bodyPr>
          <a:lstStyle/>
          <a:p>
            <a:pPr marL="342900" lvl="1" indent="-342900">
              <a:buClr>
                <a:schemeClr val="accent1"/>
              </a:buClr>
              <a:buSzPct val="100000"/>
              <a:buFont typeface="Courier New" panose="02070309020205020404" pitchFamily="49" charset="0"/>
              <a:buChar char="o"/>
              <a:defRPr/>
            </a:pPr>
            <a:r>
              <a:rPr lang="fr-FR" sz="2000" noProof="0" dirty="0"/>
              <a:t>De nombreux contrats PPP intègrent une définition très large de la force majeure.</a:t>
            </a:r>
          </a:p>
          <a:p>
            <a:pPr marL="342900" lvl="1" indent="-342900">
              <a:buClr>
                <a:schemeClr val="accent1"/>
              </a:buClr>
              <a:buSzPct val="100000"/>
              <a:buFont typeface="Courier New" panose="02070309020205020404" pitchFamily="49" charset="0"/>
              <a:buChar char="o"/>
              <a:defRPr/>
            </a:pPr>
            <a:r>
              <a:rPr lang="fr-FR" sz="2000" noProof="0" dirty="0"/>
              <a:t>La plupart des événements climatiques pourraient donc être considérés comme des cas de force majeure.</a:t>
            </a:r>
          </a:p>
          <a:p>
            <a:pPr marL="342900" lvl="1" indent="-342900">
              <a:buClr>
                <a:schemeClr val="accent1"/>
              </a:buClr>
              <a:buSzPct val="100000"/>
              <a:buFont typeface="Courier New" panose="02070309020205020404" pitchFamily="49" charset="0"/>
              <a:buChar char="o"/>
              <a:defRPr/>
            </a:pPr>
            <a:r>
              <a:rPr lang="fr-FR" sz="2000" noProof="0" dirty="0"/>
              <a:t>Si l’évaluation des risques climatiques identifie des risques à forte probabilité, l’équipe projet doit déterminer si :</a:t>
            </a:r>
          </a:p>
          <a:p>
            <a:pPr marL="342900" lvl="1" indent="-342900">
              <a:buClr>
                <a:schemeClr val="accent1"/>
              </a:buClr>
              <a:buSzPct val="100000"/>
              <a:buFont typeface="Courier New" panose="02070309020205020404" pitchFamily="49" charset="0"/>
              <a:buChar char="o"/>
              <a:defRPr/>
            </a:pPr>
            <a:endParaRPr lang="fr-FR" sz="2000" noProof="0" dirty="0"/>
          </a:p>
          <a:p>
            <a:pPr marL="342900" lvl="1" indent="-342900">
              <a:buClr>
                <a:schemeClr val="accent1"/>
              </a:buClr>
              <a:buSzPct val="65000"/>
              <a:buFont typeface="Courier New" panose="02070309020205020404" pitchFamily="49" charset="0"/>
              <a:buChar char="o"/>
              <a:defRPr/>
            </a:pPr>
            <a:endParaRPr lang="fr-FR" sz="2000" noProof="0" dirty="0"/>
          </a:p>
          <a:p>
            <a:pPr marL="342900" lvl="1" indent="-342900">
              <a:buClr>
                <a:schemeClr val="accent1"/>
              </a:buClr>
              <a:buSzPct val="65000"/>
              <a:buFont typeface="Courier New" panose="02070309020205020404" pitchFamily="49" charset="0"/>
              <a:buChar char="o"/>
              <a:defRPr/>
            </a:pPr>
            <a:endParaRPr lang="fr-FR" sz="2000" noProof="0" dirty="0"/>
          </a:p>
          <a:p>
            <a:pPr marL="342900" lvl="1" indent="-342900">
              <a:buClr>
                <a:schemeClr val="accent1"/>
              </a:buClr>
              <a:buSzPct val="65000"/>
              <a:buFont typeface="Courier New" panose="02070309020205020404" pitchFamily="49" charset="0"/>
              <a:buChar char="o"/>
              <a:defRPr/>
            </a:pPr>
            <a:endParaRPr lang="fr-FR" sz="2000" noProof="0" dirty="0"/>
          </a:p>
          <a:p>
            <a:pPr marL="342900" lvl="1" indent="-342900">
              <a:buClr>
                <a:schemeClr val="accent1"/>
              </a:buClr>
              <a:buSzPct val="65000"/>
              <a:buFont typeface="Courier New" panose="02070309020205020404" pitchFamily="49" charset="0"/>
              <a:buChar char="o"/>
              <a:defRPr/>
            </a:pPr>
            <a:endParaRPr lang="fr-FR" sz="2000" noProof="0" dirty="0"/>
          </a:p>
          <a:p>
            <a:pPr marL="342900" lvl="1" indent="-342900">
              <a:buClr>
                <a:schemeClr val="accent1"/>
              </a:buClr>
              <a:buSzPct val="65000"/>
              <a:buFont typeface="Courier New" panose="02070309020205020404" pitchFamily="49" charset="0"/>
              <a:buChar char="o"/>
              <a:defRPr/>
            </a:pPr>
            <a:endParaRPr lang="fr-FR" sz="2000" noProof="0" dirty="0"/>
          </a:p>
          <a:p>
            <a:pPr marL="342900" lvl="1" indent="-342900">
              <a:buClr>
                <a:schemeClr val="accent1"/>
              </a:buClr>
              <a:buSzPct val="65000"/>
              <a:buFont typeface="Courier New" panose="02070309020205020404" pitchFamily="49" charset="0"/>
              <a:buChar char="o"/>
              <a:defRPr/>
            </a:pPr>
            <a:endParaRPr lang="fr-FR" sz="2000" noProof="0" dirty="0"/>
          </a:p>
          <a:p>
            <a:pPr marL="0" lvl="1">
              <a:buClr>
                <a:schemeClr val="accent1"/>
              </a:buClr>
              <a:buSzPct val="65000"/>
              <a:defRPr/>
            </a:pPr>
            <a:endParaRPr lang="fr-FR" sz="2000" noProof="0" dirty="0"/>
          </a:p>
          <a:p>
            <a:pPr marL="342900" lvl="1" indent="-342900">
              <a:buClr>
                <a:schemeClr val="accent1"/>
              </a:buClr>
              <a:buSzPct val="100000"/>
              <a:buFont typeface="Courier New" panose="02070309020205020404" pitchFamily="49" charset="0"/>
              <a:buChar char="o"/>
              <a:defRPr/>
            </a:pPr>
            <a:r>
              <a:rPr lang="fr-FR" sz="2000" noProof="0" dirty="0"/>
              <a:t>Même si certains risques climatiques relèvent de la force majeure, l’application d’un plan d’atténuation des risques climatiques peut être exigée dans le contrat PPP</a:t>
            </a:r>
          </a:p>
        </p:txBody>
      </p:sp>
      <p:sp>
        <p:nvSpPr>
          <p:cNvPr id="3" name="Rounded Rectangle 2">
            <a:extLst>
              <a:ext uri="{FF2B5EF4-FFF2-40B4-BE49-F238E27FC236}">
                <a16:creationId xmlns:a16="http://schemas.microsoft.com/office/drawing/2014/main" id="{3517E7E3-4420-A5BE-10C6-5CE9C09011BE}"/>
              </a:ext>
            </a:extLst>
          </p:cNvPr>
          <p:cNvSpPr/>
          <p:nvPr/>
        </p:nvSpPr>
        <p:spPr>
          <a:xfrm>
            <a:off x="686557" y="2802775"/>
            <a:ext cx="5179870" cy="185304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noProof="0" dirty="0">
                <a:solidFill>
                  <a:schemeClr val="tx1"/>
                </a:solidFill>
              </a:rPr>
              <a:t>Certains risques peuvent être exclus de la définition de la force majeure</a:t>
            </a:r>
          </a:p>
        </p:txBody>
      </p:sp>
      <p:sp>
        <p:nvSpPr>
          <p:cNvPr id="5" name="Rounded Rectangle 4">
            <a:extLst>
              <a:ext uri="{FF2B5EF4-FFF2-40B4-BE49-F238E27FC236}">
                <a16:creationId xmlns:a16="http://schemas.microsoft.com/office/drawing/2014/main" id="{C84900A1-C8F5-29F8-4973-D321FFEE9C02}"/>
              </a:ext>
            </a:extLst>
          </p:cNvPr>
          <p:cNvSpPr/>
          <p:nvPr/>
        </p:nvSpPr>
        <p:spPr>
          <a:xfrm>
            <a:off x="6090110" y="2802775"/>
            <a:ext cx="5179870" cy="185304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buClr>
                <a:schemeClr val="accent1"/>
              </a:buClr>
              <a:buSzPct val="65000"/>
              <a:defRPr/>
            </a:pPr>
            <a:r>
              <a:rPr lang="fr-FR" sz="2000" noProof="0" dirty="0">
                <a:solidFill>
                  <a:schemeClr val="tx1"/>
                </a:solidFill>
              </a:rPr>
              <a:t>Ils ne doivent être inclus que s’ils sont qualifiés (exemple : pluie dépassant un certain seuil minimal)</a:t>
            </a:r>
          </a:p>
        </p:txBody>
      </p:sp>
    </p:spTree>
    <p:extLst>
      <p:ext uri="{BB962C8B-B14F-4D97-AF65-F5344CB8AC3E}">
        <p14:creationId xmlns:p14="http://schemas.microsoft.com/office/powerpoint/2010/main" val="14979475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C348F-8BFA-8A83-E00B-D72A274507D3}"/>
              </a:ext>
            </a:extLst>
          </p:cNvPr>
          <p:cNvSpPr>
            <a:spLocks noGrp="1"/>
          </p:cNvSpPr>
          <p:nvPr>
            <p:ph type="title"/>
          </p:nvPr>
        </p:nvSpPr>
        <p:spPr/>
        <p:txBody>
          <a:bodyPr/>
          <a:lstStyle/>
          <a:p>
            <a:r>
              <a:rPr lang="fr-FR" noProof="0" dirty="0"/>
              <a:t>Guide pour définir la force majeure à l’ère du risque climatique (1/2)</a:t>
            </a:r>
          </a:p>
        </p:txBody>
      </p:sp>
      <p:grpSp>
        <p:nvGrpSpPr>
          <p:cNvPr id="4" name="Group 3">
            <a:extLst>
              <a:ext uri="{FF2B5EF4-FFF2-40B4-BE49-F238E27FC236}">
                <a16:creationId xmlns:a16="http://schemas.microsoft.com/office/drawing/2014/main" id="{0643479B-C7DE-6F6D-9EA9-D5279F21BA4B}"/>
              </a:ext>
            </a:extLst>
          </p:cNvPr>
          <p:cNvGrpSpPr/>
          <p:nvPr/>
        </p:nvGrpSpPr>
        <p:grpSpPr>
          <a:xfrm rot="178550">
            <a:off x="-102694" y="2179952"/>
            <a:ext cx="12369106" cy="2929600"/>
            <a:chOff x="138545" y="2074133"/>
            <a:chExt cx="12192000" cy="2929600"/>
          </a:xfrm>
        </p:grpSpPr>
        <p:pic>
          <p:nvPicPr>
            <p:cNvPr id="5" name="Picture 4">
              <a:extLst>
                <a:ext uri="{FF2B5EF4-FFF2-40B4-BE49-F238E27FC236}">
                  <a16:creationId xmlns:a16="http://schemas.microsoft.com/office/drawing/2014/main" id="{89133CC9-1071-6CED-A617-CBC5AD222043}"/>
                </a:ext>
              </a:extLst>
            </p:cNvPr>
            <p:cNvPicPr>
              <a:picLocks noChangeAspect="1"/>
            </p:cNvPicPr>
            <p:nvPr/>
          </p:nvPicPr>
          <p:blipFill rotWithShape="1">
            <a:blip r:embed="rId3"/>
            <a:srcRect l="16451" r="5330"/>
            <a:stretch/>
          </p:blipFill>
          <p:spPr>
            <a:xfrm>
              <a:off x="138545" y="2074133"/>
              <a:ext cx="12192000" cy="2929600"/>
            </a:xfrm>
            <a:prstGeom prst="rect">
              <a:avLst/>
            </a:prstGeom>
          </p:spPr>
        </p:pic>
        <p:cxnSp>
          <p:nvCxnSpPr>
            <p:cNvPr id="6" name="Straight Arrow Connector 5">
              <a:extLst>
                <a:ext uri="{FF2B5EF4-FFF2-40B4-BE49-F238E27FC236}">
                  <a16:creationId xmlns:a16="http://schemas.microsoft.com/office/drawing/2014/main" id="{E7883958-E4D5-3054-C771-F1506F82409F}"/>
                </a:ext>
              </a:extLst>
            </p:cNvPr>
            <p:cNvCxnSpPr>
              <a:cxnSpLocks/>
            </p:cNvCxnSpPr>
            <p:nvPr/>
          </p:nvCxnSpPr>
          <p:spPr>
            <a:xfrm>
              <a:off x="442692" y="2281406"/>
              <a:ext cx="1734581" cy="214077"/>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82FBB65B-F805-A7A9-5056-1A94B3ED3469}"/>
                </a:ext>
              </a:extLst>
            </p:cNvPr>
            <p:cNvCxnSpPr>
              <a:cxnSpLocks/>
            </p:cNvCxnSpPr>
            <p:nvPr/>
          </p:nvCxnSpPr>
          <p:spPr>
            <a:xfrm>
              <a:off x="2617076" y="2529670"/>
              <a:ext cx="1734581" cy="214077"/>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1E6188E6-A5E5-61E8-4BCB-B827918D1ED7}"/>
                </a:ext>
              </a:extLst>
            </p:cNvPr>
            <p:cNvCxnSpPr>
              <a:cxnSpLocks/>
            </p:cNvCxnSpPr>
            <p:nvPr/>
          </p:nvCxnSpPr>
          <p:spPr>
            <a:xfrm>
              <a:off x="5891449" y="3383280"/>
              <a:ext cx="640080" cy="9144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85010E30-AEE7-8CF6-73D3-C62B3D464419}"/>
                </a:ext>
              </a:extLst>
            </p:cNvPr>
            <p:cNvCxnSpPr>
              <a:cxnSpLocks/>
            </p:cNvCxnSpPr>
            <p:nvPr/>
          </p:nvCxnSpPr>
          <p:spPr>
            <a:xfrm>
              <a:off x="6795603" y="3545851"/>
              <a:ext cx="1781691" cy="131047"/>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F2A36253-BB31-516E-0BB8-D12622D32056}"/>
                </a:ext>
              </a:extLst>
            </p:cNvPr>
            <p:cNvCxnSpPr>
              <a:cxnSpLocks/>
            </p:cNvCxnSpPr>
            <p:nvPr/>
          </p:nvCxnSpPr>
          <p:spPr>
            <a:xfrm>
              <a:off x="4666020" y="2801107"/>
              <a:ext cx="791490" cy="141555"/>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FECE11CF-7347-182D-DABF-8EB2D32A81EC}"/>
                </a:ext>
              </a:extLst>
            </p:cNvPr>
            <p:cNvCxnSpPr>
              <a:cxnSpLocks/>
            </p:cNvCxnSpPr>
            <p:nvPr/>
          </p:nvCxnSpPr>
          <p:spPr>
            <a:xfrm>
              <a:off x="9313519" y="4311530"/>
              <a:ext cx="640080" cy="9144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54AC9C00-A775-B4D6-AAED-AFCA0926B6F0}"/>
                </a:ext>
              </a:extLst>
            </p:cNvPr>
            <p:cNvCxnSpPr>
              <a:cxnSpLocks/>
            </p:cNvCxnSpPr>
            <p:nvPr/>
          </p:nvCxnSpPr>
          <p:spPr>
            <a:xfrm>
              <a:off x="10217673" y="4474101"/>
              <a:ext cx="1835782" cy="281796"/>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grpSp>
      <p:pic>
        <p:nvPicPr>
          <p:cNvPr id="13" name="Graphic 12" descr="Badge 1">
            <a:extLst>
              <a:ext uri="{FF2B5EF4-FFF2-40B4-BE49-F238E27FC236}">
                <a16:creationId xmlns:a16="http://schemas.microsoft.com/office/drawing/2014/main" id="{8D7CE222-B94A-5D9F-0F43-F6536F21475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65960" y="2634344"/>
            <a:ext cx="914400" cy="914400"/>
          </a:xfrm>
          <a:prstGeom prst="rect">
            <a:avLst/>
          </a:prstGeom>
        </p:spPr>
      </p:pic>
      <p:pic>
        <p:nvPicPr>
          <p:cNvPr id="14" name="Graphic 13" descr="Badge">
            <a:extLst>
              <a:ext uri="{FF2B5EF4-FFF2-40B4-BE49-F238E27FC236}">
                <a16:creationId xmlns:a16="http://schemas.microsoft.com/office/drawing/2014/main" id="{78F1F8EA-8C5E-46D5-5CA0-EC8E27FA1D2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652583" y="1828482"/>
            <a:ext cx="914400" cy="914400"/>
          </a:xfrm>
          <a:prstGeom prst="rect">
            <a:avLst/>
          </a:prstGeom>
        </p:spPr>
      </p:pic>
      <p:sp>
        <p:nvSpPr>
          <p:cNvPr id="15" name="TextBox 14">
            <a:extLst>
              <a:ext uri="{FF2B5EF4-FFF2-40B4-BE49-F238E27FC236}">
                <a16:creationId xmlns:a16="http://schemas.microsoft.com/office/drawing/2014/main" id="{E032F995-A19F-2435-EAC1-036C46853043}"/>
              </a:ext>
            </a:extLst>
          </p:cNvPr>
          <p:cNvSpPr txBox="1"/>
          <p:nvPr/>
        </p:nvSpPr>
        <p:spPr>
          <a:xfrm>
            <a:off x="1148816" y="2974482"/>
            <a:ext cx="3600760" cy="1384995"/>
          </a:xfrm>
          <a:prstGeom prst="rect">
            <a:avLst/>
          </a:prstGeom>
          <a:noFill/>
        </p:spPr>
        <p:txBody>
          <a:bodyPr wrap="square" lIns="0" tIns="0" rIns="0" bIns="0" rtlCol="0">
            <a:spAutoFit/>
          </a:bodyPr>
          <a:lstStyle/>
          <a:p>
            <a:r>
              <a:rPr lang="fr-FR" noProof="0" dirty="0"/>
              <a:t>L’autorité adjudicatrice a-t-elle la liberté contractuelle, selon le droit applicable, de définir la force majeure et d’en préciser les conséquences ?</a:t>
            </a:r>
          </a:p>
        </p:txBody>
      </p:sp>
      <p:sp>
        <p:nvSpPr>
          <p:cNvPr id="16" name="Rectangle 15">
            <a:extLst>
              <a:ext uri="{FF2B5EF4-FFF2-40B4-BE49-F238E27FC236}">
                <a16:creationId xmlns:a16="http://schemas.microsoft.com/office/drawing/2014/main" id="{4C9D3064-12DB-EA92-EB26-7FBB988C2831}"/>
              </a:ext>
            </a:extLst>
          </p:cNvPr>
          <p:cNvSpPr/>
          <p:nvPr/>
        </p:nvSpPr>
        <p:spPr>
          <a:xfrm>
            <a:off x="3701658" y="4752521"/>
            <a:ext cx="1221562" cy="82530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noProof="0" dirty="0">
                <a:solidFill>
                  <a:schemeClr val="tx1"/>
                </a:solidFill>
              </a:rPr>
              <a:t>OUI, </a:t>
            </a:r>
            <a:r>
              <a:rPr lang="fr-FR" noProof="0" dirty="0">
                <a:solidFill>
                  <a:schemeClr val="tx1"/>
                </a:solidFill>
              </a:rPr>
              <a:t>passer à l’étape 2</a:t>
            </a:r>
          </a:p>
        </p:txBody>
      </p:sp>
      <p:sp>
        <p:nvSpPr>
          <p:cNvPr id="17" name="Rectangle 16">
            <a:extLst>
              <a:ext uri="{FF2B5EF4-FFF2-40B4-BE49-F238E27FC236}">
                <a16:creationId xmlns:a16="http://schemas.microsoft.com/office/drawing/2014/main" id="{E4651472-02F2-E6BF-4628-3A32CDC79D1F}"/>
              </a:ext>
            </a:extLst>
          </p:cNvPr>
          <p:cNvSpPr/>
          <p:nvPr/>
        </p:nvSpPr>
        <p:spPr>
          <a:xfrm>
            <a:off x="165960" y="4738132"/>
            <a:ext cx="3325685" cy="162635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noProof="0" dirty="0">
                <a:solidFill>
                  <a:schemeClr val="tx1"/>
                </a:solidFill>
              </a:rPr>
              <a:t>NON, </a:t>
            </a:r>
            <a:r>
              <a:rPr lang="fr-FR" noProof="0" dirty="0">
                <a:solidFill>
                  <a:schemeClr val="tx1"/>
                </a:solidFill>
              </a:rPr>
              <a:t>gérer les risques climatiques dans d’autres parties du contrat (évaluation, exigences de performance, mécanismes de paiement)</a:t>
            </a:r>
          </a:p>
        </p:txBody>
      </p:sp>
      <p:sp>
        <p:nvSpPr>
          <p:cNvPr id="18" name="TextBox 17">
            <a:extLst>
              <a:ext uri="{FF2B5EF4-FFF2-40B4-BE49-F238E27FC236}">
                <a16:creationId xmlns:a16="http://schemas.microsoft.com/office/drawing/2014/main" id="{229E407E-F2C5-5D54-A9D9-6D29AA548387}"/>
              </a:ext>
            </a:extLst>
          </p:cNvPr>
          <p:cNvSpPr txBox="1"/>
          <p:nvPr/>
        </p:nvSpPr>
        <p:spPr>
          <a:xfrm>
            <a:off x="6566983" y="1828482"/>
            <a:ext cx="1819992" cy="1384995"/>
          </a:xfrm>
          <a:prstGeom prst="rect">
            <a:avLst/>
          </a:prstGeom>
          <a:noFill/>
        </p:spPr>
        <p:txBody>
          <a:bodyPr wrap="square" lIns="0" tIns="0" rIns="0" bIns="0" rtlCol="0">
            <a:spAutoFit/>
          </a:bodyPr>
          <a:lstStyle/>
          <a:p>
            <a:r>
              <a:rPr lang="fr-FR" noProof="0" dirty="0"/>
              <a:t>L’autorité utilise-t-elle une définition large et englobante de la force majeure ?</a:t>
            </a:r>
          </a:p>
        </p:txBody>
      </p:sp>
      <p:sp>
        <p:nvSpPr>
          <p:cNvPr id="19" name="Rectangle 18">
            <a:extLst>
              <a:ext uri="{FF2B5EF4-FFF2-40B4-BE49-F238E27FC236}">
                <a16:creationId xmlns:a16="http://schemas.microsoft.com/office/drawing/2014/main" id="{F1408289-4FC8-59F8-BF0A-714C49780D6B}"/>
              </a:ext>
            </a:extLst>
          </p:cNvPr>
          <p:cNvSpPr/>
          <p:nvPr/>
        </p:nvSpPr>
        <p:spPr>
          <a:xfrm>
            <a:off x="8916480" y="870878"/>
            <a:ext cx="3164541" cy="16501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noProof="0" dirty="0">
                <a:solidFill>
                  <a:schemeClr val="tx1"/>
                </a:solidFill>
              </a:rPr>
              <a:t>OUI, </a:t>
            </a:r>
            <a:r>
              <a:rPr lang="fr-FR" noProof="0" dirty="0">
                <a:solidFill>
                  <a:schemeClr val="tx1"/>
                </a:solidFill>
              </a:rPr>
              <a:t>évaluer si certains risques peuvent être atténués et transférés au partenaire privé plutôt que d’être inclus dans la force majeure</a:t>
            </a:r>
          </a:p>
        </p:txBody>
      </p:sp>
      <p:sp>
        <p:nvSpPr>
          <p:cNvPr id="20" name="Rectangle 19">
            <a:extLst>
              <a:ext uri="{FF2B5EF4-FFF2-40B4-BE49-F238E27FC236}">
                <a16:creationId xmlns:a16="http://schemas.microsoft.com/office/drawing/2014/main" id="{AADEB8B2-59B0-04B4-9F9F-C7AB5D65A6D5}"/>
              </a:ext>
            </a:extLst>
          </p:cNvPr>
          <p:cNvSpPr/>
          <p:nvPr/>
        </p:nvSpPr>
        <p:spPr>
          <a:xfrm>
            <a:off x="8880469" y="2986497"/>
            <a:ext cx="1173751" cy="82505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noProof="0" dirty="0">
                <a:solidFill>
                  <a:schemeClr val="tx1"/>
                </a:solidFill>
              </a:rPr>
              <a:t>NON, </a:t>
            </a:r>
            <a:r>
              <a:rPr lang="fr-FR" noProof="0" dirty="0">
                <a:solidFill>
                  <a:schemeClr val="tx1"/>
                </a:solidFill>
              </a:rPr>
              <a:t>passer à l’étape 3</a:t>
            </a:r>
          </a:p>
        </p:txBody>
      </p:sp>
      <p:sp>
        <p:nvSpPr>
          <p:cNvPr id="21" name="Freeform: Shape 20">
            <a:extLst>
              <a:ext uri="{FF2B5EF4-FFF2-40B4-BE49-F238E27FC236}">
                <a16:creationId xmlns:a16="http://schemas.microsoft.com/office/drawing/2014/main" id="{AEEACD3B-EC38-238B-F592-3EFD1B778D3B}"/>
              </a:ext>
            </a:extLst>
          </p:cNvPr>
          <p:cNvSpPr/>
          <p:nvPr/>
        </p:nvSpPr>
        <p:spPr>
          <a:xfrm>
            <a:off x="138545" y="1856509"/>
            <a:ext cx="8714510" cy="1733096"/>
          </a:xfrm>
          <a:custGeom>
            <a:avLst/>
            <a:gdLst>
              <a:gd name="connsiteX0" fmla="*/ 0 w 8714510"/>
              <a:gd name="connsiteY0" fmla="*/ 651164 h 1733096"/>
              <a:gd name="connsiteX1" fmla="*/ 1870364 w 8714510"/>
              <a:gd name="connsiteY1" fmla="*/ 0 h 1733096"/>
              <a:gd name="connsiteX2" fmla="*/ 1870364 w 8714510"/>
              <a:gd name="connsiteY2" fmla="*/ 0 h 1733096"/>
              <a:gd name="connsiteX3" fmla="*/ 3241964 w 8714510"/>
              <a:gd name="connsiteY3" fmla="*/ 886691 h 1733096"/>
              <a:gd name="connsiteX4" fmla="*/ 5777346 w 8714510"/>
              <a:gd name="connsiteY4" fmla="*/ 1731818 h 1733096"/>
              <a:gd name="connsiteX5" fmla="*/ 6594764 w 8714510"/>
              <a:gd name="connsiteY5" fmla="*/ 692727 h 1733096"/>
              <a:gd name="connsiteX6" fmla="*/ 8714510 w 8714510"/>
              <a:gd name="connsiteY6" fmla="*/ 831273 h 173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14510" h="1733096">
                <a:moveTo>
                  <a:pt x="0" y="651164"/>
                </a:moveTo>
                <a:lnTo>
                  <a:pt x="1870364" y="0"/>
                </a:lnTo>
                <a:lnTo>
                  <a:pt x="1870364" y="0"/>
                </a:lnTo>
                <a:cubicBezTo>
                  <a:pt x="2098964" y="147782"/>
                  <a:pt x="2590800" y="598055"/>
                  <a:pt x="3241964" y="886691"/>
                </a:cubicBezTo>
                <a:cubicBezTo>
                  <a:pt x="3893128" y="1175327"/>
                  <a:pt x="5218546" y="1764145"/>
                  <a:pt x="5777346" y="1731818"/>
                </a:cubicBezTo>
                <a:cubicBezTo>
                  <a:pt x="6336146" y="1699491"/>
                  <a:pt x="6105237" y="842818"/>
                  <a:pt x="6594764" y="692727"/>
                </a:cubicBezTo>
                <a:cubicBezTo>
                  <a:pt x="7084291" y="542636"/>
                  <a:pt x="7908637" y="323273"/>
                  <a:pt x="8714510" y="831273"/>
                </a:cubicBezTo>
              </a:path>
            </a:pathLst>
          </a:cu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cxnSp>
        <p:nvCxnSpPr>
          <p:cNvPr id="22" name="Straight Arrow Connector 21">
            <a:extLst>
              <a:ext uri="{FF2B5EF4-FFF2-40B4-BE49-F238E27FC236}">
                <a16:creationId xmlns:a16="http://schemas.microsoft.com/office/drawing/2014/main" id="{4023DFB3-55D7-9E26-CE7E-BA3BA23CEF86}"/>
              </a:ext>
            </a:extLst>
          </p:cNvPr>
          <p:cNvCxnSpPr>
            <a:cxnSpLocks/>
            <a:stCxn id="15" idx="2"/>
            <a:endCxn id="16" idx="0"/>
          </p:cNvCxnSpPr>
          <p:nvPr/>
        </p:nvCxnSpPr>
        <p:spPr>
          <a:xfrm>
            <a:off x="2949196" y="4359477"/>
            <a:ext cx="1363243" cy="393044"/>
          </a:xfrm>
          <a:prstGeom prst="straightConnector1">
            <a:avLst/>
          </a:prstGeom>
          <a:ln>
            <a:solidFill>
              <a:srgbClr val="42647E"/>
            </a:solidFill>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a:extLst>
              <a:ext uri="{FF2B5EF4-FFF2-40B4-BE49-F238E27FC236}">
                <a16:creationId xmlns:a16="http://schemas.microsoft.com/office/drawing/2014/main" id="{7013E88D-F9EB-9908-463F-15B52CC64E2C}"/>
              </a:ext>
            </a:extLst>
          </p:cNvPr>
          <p:cNvCxnSpPr>
            <a:cxnSpLocks/>
            <a:stCxn id="15" idx="2"/>
            <a:endCxn id="17" idx="0"/>
          </p:cNvCxnSpPr>
          <p:nvPr/>
        </p:nvCxnSpPr>
        <p:spPr>
          <a:xfrm flipH="1">
            <a:off x="1828803" y="4359477"/>
            <a:ext cx="1120393" cy="378655"/>
          </a:xfrm>
          <a:prstGeom prst="straightConnector1">
            <a:avLst/>
          </a:prstGeom>
          <a:ln>
            <a:solidFill>
              <a:srgbClr val="42647E"/>
            </a:solidFill>
            <a:tailEnd type="triangle"/>
          </a:ln>
        </p:spPr>
        <p:style>
          <a:lnRef idx="1">
            <a:schemeClr val="dk1"/>
          </a:lnRef>
          <a:fillRef idx="0">
            <a:schemeClr val="dk1"/>
          </a:fillRef>
          <a:effectRef idx="0">
            <a:schemeClr val="dk1"/>
          </a:effectRef>
          <a:fontRef idx="minor">
            <a:schemeClr val="tx1"/>
          </a:fontRef>
        </p:style>
      </p:cxnSp>
      <p:cxnSp>
        <p:nvCxnSpPr>
          <p:cNvPr id="24" name="Straight Arrow Connector 23">
            <a:extLst>
              <a:ext uri="{FF2B5EF4-FFF2-40B4-BE49-F238E27FC236}">
                <a16:creationId xmlns:a16="http://schemas.microsoft.com/office/drawing/2014/main" id="{9FC603B7-665B-219C-3F68-D0A4C177F21F}"/>
              </a:ext>
            </a:extLst>
          </p:cNvPr>
          <p:cNvCxnSpPr>
            <a:cxnSpLocks/>
            <a:stCxn id="18" idx="3"/>
            <a:endCxn id="19" idx="1"/>
          </p:cNvCxnSpPr>
          <p:nvPr/>
        </p:nvCxnSpPr>
        <p:spPr>
          <a:xfrm flipV="1">
            <a:off x="8386975" y="1695929"/>
            <a:ext cx="529505" cy="825051"/>
          </a:xfrm>
          <a:prstGeom prst="straightConnector1">
            <a:avLst/>
          </a:prstGeom>
          <a:ln>
            <a:solidFill>
              <a:srgbClr val="42647E"/>
            </a:solidFill>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5EF4C561-05B5-F065-5601-31D7DB94DB80}"/>
              </a:ext>
            </a:extLst>
          </p:cNvPr>
          <p:cNvCxnSpPr>
            <a:cxnSpLocks/>
            <a:stCxn id="18" idx="3"/>
            <a:endCxn id="20" idx="1"/>
          </p:cNvCxnSpPr>
          <p:nvPr/>
        </p:nvCxnSpPr>
        <p:spPr>
          <a:xfrm>
            <a:off x="8386975" y="2520980"/>
            <a:ext cx="493494" cy="878043"/>
          </a:xfrm>
          <a:prstGeom prst="straightConnector1">
            <a:avLst/>
          </a:prstGeom>
          <a:ln>
            <a:solidFill>
              <a:srgbClr val="42647E"/>
            </a:solidFill>
            <a:tailEnd type="triangle"/>
          </a:ln>
        </p:spPr>
        <p:style>
          <a:lnRef idx="1">
            <a:schemeClr val="dk1"/>
          </a:lnRef>
          <a:fillRef idx="0">
            <a:schemeClr val="dk1"/>
          </a:fillRef>
          <a:effectRef idx="0">
            <a:schemeClr val="dk1"/>
          </a:effectRef>
          <a:fontRef idx="minor">
            <a:schemeClr val="tx1"/>
          </a:fontRef>
        </p:style>
      </p:cxnSp>
      <p:cxnSp>
        <p:nvCxnSpPr>
          <p:cNvPr id="26" name="Straight Arrow Connector 25">
            <a:extLst>
              <a:ext uri="{FF2B5EF4-FFF2-40B4-BE49-F238E27FC236}">
                <a16:creationId xmlns:a16="http://schemas.microsoft.com/office/drawing/2014/main" id="{E2CE192C-0061-2C90-A1D8-19D8C44AC63A}"/>
              </a:ext>
            </a:extLst>
          </p:cNvPr>
          <p:cNvCxnSpPr/>
          <p:nvPr/>
        </p:nvCxnSpPr>
        <p:spPr>
          <a:xfrm>
            <a:off x="8916480" y="6364490"/>
            <a:ext cx="3057251" cy="0"/>
          </a:xfrm>
          <a:prstGeom prst="straightConnector1">
            <a:avLst/>
          </a:prstGeom>
          <a:ln w="2476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67532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a:extLst>
              <a:ext uri="{FF2B5EF4-FFF2-40B4-BE49-F238E27FC236}">
                <a16:creationId xmlns:a16="http://schemas.microsoft.com/office/drawing/2014/main" id="{888408F1-2F06-0CE5-7183-CCDD819A1266}"/>
              </a:ext>
            </a:extLst>
          </p:cNvPr>
          <p:cNvSpPr txBox="1"/>
          <p:nvPr/>
        </p:nvSpPr>
        <p:spPr>
          <a:xfrm>
            <a:off x="7520635" y="910701"/>
            <a:ext cx="2954451" cy="1661993"/>
          </a:xfrm>
          <a:prstGeom prst="rect">
            <a:avLst/>
          </a:prstGeom>
          <a:noFill/>
        </p:spPr>
        <p:txBody>
          <a:bodyPr wrap="square" lIns="0" tIns="0" rIns="0" bIns="0" rtlCol="0">
            <a:spAutoFit/>
          </a:bodyPr>
          <a:lstStyle/>
          <a:p>
            <a:r>
              <a:rPr lang="fr-FR" noProof="0" dirty="0"/>
              <a:t>L’analyse des risques climatiques réalisée durant l’étude de cas a-t-elle identifié des risques climatiques à forte probabilité ?</a:t>
            </a:r>
          </a:p>
        </p:txBody>
      </p:sp>
      <p:sp>
        <p:nvSpPr>
          <p:cNvPr id="2" name="Title 1">
            <a:extLst>
              <a:ext uri="{FF2B5EF4-FFF2-40B4-BE49-F238E27FC236}">
                <a16:creationId xmlns:a16="http://schemas.microsoft.com/office/drawing/2014/main" id="{F0FC348F-8BFA-8A83-E00B-D72A274507D3}"/>
              </a:ext>
            </a:extLst>
          </p:cNvPr>
          <p:cNvSpPr>
            <a:spLocks noGrp="1"/>
          </p:cNvSpPr>
          <p:nvPr>
            <p:ph type="title"/>
          </p:nvPr>
        </p:nvSpPr>
        <p:spPr/>
        <p:txBody>
          <a:bodyPr/>
          <a:lstStyle/>
          <a:p>
            <a:r>
              <a:rPr lang="fr-FR" noProof="0" dirty="0"/>
              <a:t>Guide pour définir la force majeure à l’ère du risque climatique (2/2)</a:t>
            </a:r>
          </a:p>
        </p:txBody>
      </p:sp>
      <p:grpSp>
        <p:nvGrpSpPr>
          <p:cNvPr id="3" name="Group 2">
            <a:extLst>
              <a:ext uri="{FF2B5EF4-FFF2-40B4-BE49-F238E27FC236}">
                <a16:creationId xmlns:a16="http://schemas.microsoft.com/office/drawing/2014/main" id="{DD06F2B6-FB7D-6FE2-FF20-84137D70C9C1}"/>
              </a:ext>
            </a:extLst>
          </p:cNvPr>
          <p:cNvGrpSpPr/>
          <p:nvPr/>
        </p:nvGrpSpPr>
        <p:grpSpPr>
          <a:xfrm rot="178550">
            <a:off x="-12483" y="1632299"/>
            <a:ext cx="12216967" cy="2929600"/>
            <a:chOff x="138545" y="2074133"/>
            <a:chExt cx="12192000" cy="2929600"/>
          </a:xfrm>
        </p:grpSpPr>
        <p:pic>
          <p:nvPicPr>
            <p:cNvPr id="27" name="Picture 26">
              <a:extLst>
                <a:ext uri="{FF2B5EF4-FFF2-40B4-BE49-F238E27FC236}">
                  <a16:creationId xmlns:a16="http://schemas.microsoft.com/office/drawing/2014/main" id="{DB7151A6-815A-980E-B46A-64DC2770F35A}"/>
                </a:ext>
              </a:extLst>
            </p:cNvPr>
            <p:cNvPicPr>
              <a:picLocks noChangeAspect="1"/>
            </p:cNvPicPr>
            <p:nvPr/>
          </p:nvPicPr>
          <p:blipFill rotWithShape="1">
            <a:blip r:embed="rId3"/>
            <a:srcRect l="16451" r="5330"/>
            <a:stretch/>
          </p:blipFill>
          <p:spPr>
            <a:xfrm>
              <a:off x="138545" y="2074133"/>
              <a:ext cx="12192000" cy="2929600"/>
            </a:xfrm>
            <a:prstGeom prst="rect">
              <a:avLst/>
            </a:prstGeom>
          </p:spPr>
        </p:pic>
        <p:cxnSp>
          <p:nvCxnSpPr>
            <p:cNvPr id="28" name="Straight Arrow Connector 27">
              <a:extLst>
                <a:ext uri="{FF2B5EF4-FFF2-40B4-BE49-F238E27FC236}">
                  <a16:creationId xmlns:a16="http://schemas.microsoft.com/office/drawing/2014/main" id="{F22B7D87-E29C-8ECB-8AB9-89EE2C54B3D2}"/>
                </a:ext>
              </a:extLst>
            </p:cNvPr>
            <p:cNvCxnSpPr>
              <a:cxnSpLocks/>
            </p:cNvCxnSpPr>
            <p:nvPr/>
          </p:nvCxnSpPr>
          <p:spPr>
            <a:xfrm>
              <a:off x="442692" y="2281406"/>
              <a:ext cx="1734581" cy="214077"/>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AFBF94B8-1B71-6283-5673-B3A113859C71}"/>
                </a:ext>
              </a:extLst>
            </p:cNvPr>
            <p:cNvCxnSpPr>
              <a:cxnSpLocks/>
            </p:cNvCxnSpPr>
            <p:nvPr/>
          </p:nvCxnSpPr>
          <p:spPr>
            <a:xfrm>
              <a:off x="2617076" y="2529670"/>
              <a:ext cx="1734581" cy="214077"/>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42D30C5A-EF8C-44F4-CAB9-E63CF257C087}"/>
                </a:ext>
              </a:extLst>
            </p:cNvPr>
            <p:cNvCxnSpPr>
              <a:cxnSpLocks/>
            </p:cNvCxnSpPr>
            <p:nvPr/>
          </p:nvCxnSpPr>
          <p:spPr>
            <a:xfrm>
              <a:off x="5891449" y="3383280"/>
              <a:ext cx="640080" cy="9144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8B85D697-C11C-FFB6-2A4B-2450700C1FBC}"/>
                </a:ext>
              </a:extLst>
            </p:cNvPr>
            <p:cNvCxnSpPr>
              <a:cxnSpLocks/>
            </p:cNvCxnSpPr>
            <p:nvPr/>
          </p:nvCxnSpPr>
          <p:spPr>
            <a:xfrm>
              <a:off x="6795603" y="3545851"/>
              <a:ext cx="1781691" cy="131047"/>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F4854DFD-7835-B210-2628-ABCF96A44C2E}"/>
                </a:ext>
              </a:extLst>
            </p:cNvPr>
            <p:cNvCxnSpPr>
              <a:cxnSpLocks/>
            </p:cNvCxnSpPr>
            <p:nvPr/>
          </p:nvCxnSpPr>
          <p:spPr>
            <a:xfrm>
              <a:off x="4666020" y="2801107"/>
              <a:ext cx="791490" cy="141555"/>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C884C28-ABFC-A592-6BC7-721D4D79ABF7}"/>
                </a:ext>
              </a:extLst>
            </p:cNvPr>
            <p:cNvCxnSpPr>
              <a:cxnSpLocks/>
            </p:cNvCxnSpPr>
            <p:nvPr/>
          </p:nvCxnSpPr>
          <p:spPr>
            <a:xfrm>
              <a:off x="9313519" y="4311530"/>
              <a:ext cx="640080" cy="9144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915B9790-99F5-F426-5874-A01CE626CFC9}"/>
                </a:ext>
              </a:extLst>
            </p:cNvPr>
            <p:cNvCxnSpPr>
              <a:cxnSpLocks/>
            </p:cNvCxnSpPr>
            <p:nvPr/>
          </p:nvCxnSpPr>
          <p:spPr>
            <a:xfrm>
              <a:off x="10217673" y="4474101"/>
              <a:ext cx="1835782" cy="281796"/>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grpSp>
      <p:sp>
        <p:nvSpPr>
          <p:cNvPr id="35" name="Freeform: Shape 34">
            <a:extLst>
              <a:ext uri="{FF2B5EF4-FFF2-40B4-BE49-F238E27FC236}">
                <a16:creationId xmlns:a16="http://schemas.microsoft.com/office/drawing/2014/main" id="{15D107B5-30E6-C557-8D4C-A112011BA70E}"/>
              </a:ext>
            </a:extLst>
          </p:cNvPr>
          <p:cNvSpPr/>
          <p:nvPr/>
        </p:nvSpPr>
        <p:spPr>
          <a:xfrm>
            <a:off x="138545" y="1856509"/>
            <a:ext cx="8714510" cy="1733096"/>
          </a:xfrm>
          <a:custGeom>
            <a:avLst/>
            <a:gdLst>
              <a:gd name="connsiteX0" fmla="*/ 0 w 8714510"/>
              <a:gd name="connsiteY0" fmla="*/ 651164 h 1733096"/>
              <a:gd name="connsiteX1" fmla="*/ 1870364 w 8714510"/>
              <a:gd name="connsiteY1" fmla="*/ 0 h 1733096"/>
              <a:gd name="connsiteX2" fmla="*/ 1870364 w 8714510"/>
              <a:gd name="connsiteY2" fmla="*/ 0 h 1733096"/>
              <a:gd name="connsiteX3" fmla="*/ 3241964 w 8714510"/>
              <a:gd name="connsiteY3" fmla="*/ 886691 h 1733096"/>
              <a:gd name="connsiteX4" fmla="*/ 5777346 w 8714510"/>
              <a:gd name="connsiteY4" fmla="*/ 1731818 h 1733096"/>
              <a:gd name="connsiteX5" fmla="*/ 6594764 w 8714510"/>
              <a:gd name="connsiteY5" fmla="*/ 692727 h 1733096"/>
              <a:gd name="connsiteX6" fmla="*/ 8714510 w 8714510"/>
              <a:gd name="connsiteY6" fmla="*/ 831273 h 173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14510" h="1733096">
                <a:moveTo>
                  <a:pt x="0" y="651164"/>
                </a:moveTo>
                <a:lnTo>
                  <a:pt x="1870364" y="0"/>
                </a:lnTo>
                <a:lnTo>
                  <a:pt x="1870364" y="0"/>
                </a:lnTo>
                <a:cubicBezTo>
                  <a:pt x="2098964" y="147782"/>
                  <a:pt x="2590800" y="598055"/>
                  <a:pt x="3241964" y="886691"/>
                </a:cubicBezTo>
                <a:cubicBezTo>
                  <a:pt x="3893128" y="1175327"/>
                  <a:pt x="5218546" y="1764145"/>
                  <a:pt x="5777346" y="1731818"/>
                </a:cubicBezTo>
                <a:cubicBezTo>
                  <a:pt x="6336146" y="1699491"/>
                  <a:pt x="6105237" y="842818"/>
                  <a:pt x="6594764" y="692727"/>
                </a:cubicBezTo>
                <a:cubicBezTo>
                  <a:pt x="7084291" y="542636"/>
                  <a:pt x="7908637" y="323273"/>
                  <a:pt x="8714510" y="831273"/>
                </a:cubicBezTo>
              </a:path>
            </a:pathLst>
          </a:cu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cxnSp>
        <p:nvCxnSpPr>
          <p:cNvPr id="36" name="Straight Arrow Connector 35">
            <a:extLst>
              <a:ext uri="{FF2B5EF4-FFF2-40B4-BE49-F238E27FC236}">
                <a16:creationId xmlns:a16="http://schemas.microsoft.com/office/drawing/2014/main" id="{0151E87B-21FD-5689-C3E6-B581460C3C03}"/>
              </a:ext>
            </a:extLst>
          </p:cNvPr>
          <p:cNvCxnSpPr>
            <a:cxnSpLocks/>
            <a:stCxn id="45" idx="2"/>
            <a:endCxn id="47" idx="1"/>
          </p:cNvCxnSpPr>
          <p:nvPr/>
        </p:nvCxnSpPr>
        <p:spPr>
          <a:xfrm>
            <a:off x="8997861" y="2572694"/>
            <a:ext cx="1052136" cy="215733"/>
          </a:xfrm>
          <a:prstGeom prst="straightConnector1">
            <a:avLst/>
          </a:prstGeom>
          <a:ln>
            <a:solidFill>
              <a:srgbClr val="42647E"/>
            </a:solidFill>
            <a:tailEnd type="triangle"/>
          </a:ln>
        </p:spPr>
        <p:style>
          <a:lnRef idx="1">
            <a:schemeClr val="dk1"/>
          </a:lnRef>
          <a:fillRef idx="0">
            <a:schemeClr val="dk1"/>
          </a:fillRef>
          <a:effectRef idx="0">
            <a:schemeClr val="dk1"/>
          </a:effectRef>
          <a:fontRef idx="minor">
            <a:schemeClr val="tx1"/>
          </a:fontRef>
        </p:style>
      </p:cxnSp>
      <p:cxnSp>
        <p:nvCxnSpPr>
          <p:cNvPr id="37" name="Straight Arrow Connector 36">
            <a:extLst>
              <a:ext uri="{FF2B5EF4-FFF2-40B4-BE49-F238E27FC236}">
                <a16:creationId xmlns:a16="http://schemas.microsoft.com/office/drawing/2014/main" id="{410D5479-76E9-B3CF-941F-3EF33C589728}"/>
              </a:ext>
            </a:extLst>
          </p:cNvPr>
          <p:cNvCxnSpPr>
            <a:cxnSpLocks/>
            <a:stCxn id="45" idx="2"/>
            <a:endCxn id="46" idx="0"/>
          </p:cNvCxnSpPr>
          <p:nvPr/>
        </p:nvCxnSpPr>
        <p:spPr>
          <a:xfrm flipH="1">
            <a:off x="8657892" y="2572694"/>
            <a:ext cx="339969" cy="1911446"/>
          </a:xfrm>
          <a:prstGeom prst="straightConnector1">
            <a:avLst/>
          </a:prstGeom>
          <a:ln>
            <a:solidFill>
              <a:srgbClr val="42647E"/>
            </a:solidFill>
            <a:tailEnd type="triangle"/>
          </a:ln>
        </p:spPr>
        <p:style>
          <a:lnRef idx="1">
            <a:schemeClr val="dk1"/>
          </a:lnRef>
          <a:fillRef idx="0">
            <a:schemeClr val="dk1"/>
          </a:fillRef>
          <a:effectRef idx="0">
            <a:schemeClr val="dk1"/>
          </a:effectRef>
          <a:fontRef idx="minor">
            <a:schemeClr val="tx1"/>
          </a:fontRef>
        </p:style>
      </p:cxnSp>
      <p:pic>
        <p:nvPicPr>
          <p:cNvPr id="38" name="Graphic 37" descr="Badge 3">
            <a:extLst>
              <a:ext uri="{FF2B5EF4-FFF2-40B4-BE49-F238E27FC236}">
                <a16:creationId xmlns:a16="http://schemas.microsoft.com/office/drawing/2014/main" id="{F046BEDB-CEF2-A766-8870-E15A66D1BA9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87632" y="2307439"/>
            <a:ext cx="914400" cy="914400"/>
          </a:xfrm>
          <a:prstGeom prst="rect">
            <a:avLst/>
          </a:prstGeom>
        </p:spPr>
      </p:pic>
      <p:sp>
        <p:nvSpPr>
          <p:cNvPr id="39" name="TextBox 38">
            <a:extLst>
              <a:ext uri="{FF2B5EF4-FFF2-40B4-BE49-F238E27FC236}">
                <a16:creationId xmlns:a16="http://schemas.microsoft.com/office/drawing/2014/main" id="{04B972F2-C074-EB99-2904-431A3A82779A}"/>
              </a:ext>
            </a:extLst>
          </p:cNvPr>
          <p:cNvSpPr txBox="1"/>
          <p:nvPr/>
        </p:nvSpPr>
        <p:spPr>
          <a:xfrm>
            <a:off x="1492006" y="2341698"/>
            <a:ext cx="3518547" cy="1107996"/>
          </a:xfrm>
          <a:prstGeom prst="rect">
            <a:avLst/>
          </a:prstGeom>
          <a:noFill/>
        </p:spPr>
        <p:txBody>
          <a:bodyPr wrap="square" lIns="0" tIns="0" rIns="0" bIns="0" rtlCol="0">
            <a:spAutoFit/>
          </a:bodyPr>
          <a:lstStyle/>
          <a:p>
            <a:r>
              <a:rPr lang="fr-FR" noProof="0" dirty="0"/>
              <a:t>L’autorité utilise-t-elle une définition de la force majeure fondée sur une liste limitative d’événements ?</a:t>
            </a:r>
          </a:p>
        </p:txBody>
      </p:sp>
      <p:cxnSp>
        <p:nvCxnSpPr>
          <p:cNvPr id="40" name="Straight Arrow Connector 39">
            <a:extLst>
              <a:ext uri="{FF2B5EF4-FFF2-40B4-BE49-F238E27FC236}">
                <a16:creationId xmlns:a16="http://schemas.microsoft.com/office/drawing/2014/main" id="{9E012E33-075A-7220-B3E8-592B126528FA}"/>
              </a:ext>
            </a:extLst>
          </p:cNvPr>
          <p:cNvCxnSpPr>
            <a:cxnSpLocks/>
            <a:stCxn id="39" idx="2"/>
            <a:endCxn id="42" idx="0"/>
          </p:cNvCxnSpPr>
          <p:nvPr/>
        </p:nvCxnSpPr>
        <p:spPr>
          <a:xfrm>
            <a:off x="3251280" y="3449694"/>
            <a:ext cx="1244520" cy="590750"/>
          </a:xfrm>
          <a:prstGeom prst="straightConnector1">
            <a:avLst/>
          </a:prstGeom>
          <a:ln>
            <a:solidFill>
              <a:srgbClr val="42647E"/>
            </a:solidFill>
            <a:tailEnd type="triangle"/>
          </a:ln>
        </p:spPr>
        <p:style>
          <a:lnRef idx="1">
            <a:schemeClr val="dk1"/>
          </a:lnRef>
          <a:fillRef idx="0">
            <a:schemeClr val="dk1"/>
          </a:fillRef>
          <a:effectRef idx="0">
            <a:schemeClr val="dk1"/>
          </a:effectRef>
          <a:fontRef idx="minor">
            <a:schemeClr val="tx1"/>
          </a:fontRef>
        </p:style>
      </p:cxnSp>
      <p:cxnSp>
        <p:nvCxnSpPr>
          <p:cNvPr id="41" name="Straight Arrow Connector 40">
            <a:extLst>
              <a:ext uri="{FF2B5EF4-FFF2-40B4-BE49-F238E27FC236}">
                <a16:creationId xmlns:a16="http://schemas.microsoft.com/office/drawing/2014/main" id="{8A18FBC3-CAC2-BBE5-AFD7-627DD632D066}"/>
              </a:ext>
            </a:extLst>
          </p:cNvPr>
          <p:cNvCxnSpPr>
            <a:cxnSpLocks/>
            <a:stCxn id="39" idx="2"/>
            <a:endCxn id="43" idx="0"/>
          </p:cNvCxnSpPr>
          <p:nvPr/>
        </p:nvCxnSpPr>
        <p:spPr>
          <a:xfrm flipH="1">
            <a:off x="1897819" y="3449694"/>
            <a:ext cx="1353461" cy="584991"/>
          </a:xfrm>
          <a:prstGeom prst="straightConnector1">
            <a:avLst/>
          </a:prstGeom>
          <a:ln>
            <a:solidFill>
              <a:srgbClr val="42647E"/>
            </a:solidFill>
            <a:tailEnd type="triangle"/>
          </a:ln>
        </p:spPr>
        <p:style>
          <a:lnRef idx="1">
            <a:schemeClr val="dk1"/>
          </a:lnRef>
          <a:fillRef idx="0">
            <a:schemeClr val="dk1"/>
          </a:fillRef>
          <a:effectRef idx="0">
            <a:schemeClr val="dk1"/>
          </a:effectRef>
          <a:fontRef idx="minor">
            <a:schemeClr val="tx1"/>
          </a:fontRef>
        </p:style>
      </p:cxnSp>
      <p:sp>
        <p:nvSpPr>
          <p:cNvPr id="42" name="Rectangle 41">
            <a:extLst>
              <a:ext uri="{FF2B5EF4-FFF2-40B4-BE49-F238E27FC236}">
                <a16:creationId xmlns:a16="http://schemas.microsoft.com/office/drawing/2014/main" id="{B8A7BC3B-C662-6D04-BAC2-365482082F63}"/>
              </a:ext>
            </a:extLst>
          </p:cNvPr>
          <p:cNvSpPr/>
          <p:nvPr/>
        </p:nvSpPr>
        <p:spPr>
          <a:xfrm>
            <a:off x="3885019" y="4040444"/>
            <a:ext cx="1221562" cy="83660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noProof="0" dirty="0">
                <a:solidFill>
                  <a:schemeClr val="tx1"/>
                </a:solidFill>
              </a:rPr>
              <a:t>NON, </a:t>
            </a:r>
            <a:r>
              <a:rPr lang="fr-FR" noProof="0" dirty="0">
                <a:solidFill>
                  <a:schemeClr val="tx1"/>
                </a:solidFill>
              </a:rPr>
              <a:t>revenir à l’étape 2</a:t>
            </a:r>
          </a:p>
        </p:txBody>
      </p:sp>
      <p:sp>
        <p:nvSpPr>
          <p:cNvPr id="43" name="Rectangle 42">
            <a:extLst>
              <a:ext uri="{FF2B5EF4-FFF2-40B4-BE49-F238E27FC236}">
                <a16:creationId xmlns:a16="http://schemas.microsoft.com/office/drawing/2014/main" id="{CBDA681B-706F-8145-5961-6E08E6D4DF81}"/>
              </a:ext>
            </a:extLst>
          </p:cNvPr>
          <p:cNvSpPr/>
          <p:nvPr/>
        </p:nvSpPr>
        <p:spPr>
          <a:xfrm>
            <a:off x="138546" y="4034685"/>
            <a:ext cx="3518546" cy="24299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noProof="0" dirty="0">
                <a:solidFill>
                  <a:schemeClr val="tx1"/>
                </a:solidFill>
              </a:rPr>
              <a:t>OUI, </a:t>
            </a:r>
            <a:r>
              <a:rPr lang="fr-FR" noProof="0" dirty="0">
                <a:solidFill>
                  <a:schemeClr val="tx1"/>
                </a:solidFill>
              </a:rPr>
              <a:t>veiller à ne lister que les événements totalement incontrôlables et empêchant l’exécution. [En général, les pays utilisant cette approche ne retiennent qu’un nombre très limité d’événements non assurables]</a:t>
            </a:r>
          </a:p>
        </p:txBody>
      </p:sp>
      <p:pic>
        <p:nvPicPr>
          <p:cNvPr id="44" name="Graphic 43" descr="Badge 4">
            <a:extLst>
              <a:ext uri="{FF2B5EF4-FFF2-40B4-BE49-F238E27FC236}">
                <a16:creationId xmlns:a16="http://schemas.microsoft.com/office/drawing/2014/main" id="{9C70E802-5DD8-C1E7-7B69-FC32CBD5F8E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629490" y="883468"/>
            <a:ext cx="914400" cy="914400"/>
          </a:xfrm>
          <a:prstGeom prst="rect">
            <a:avLst/>
          </a:prstGeom>
        </p:spPr>
      </p:pic>
      <p:sp>
        <p:nvSpPr>
          <p:cNvPr id="46" name="Rectangle 45">
            <a:extLst>
              <a:ext uri="{FF2B5EF4-FFF2-40B4-BE49-F238E27FC236}">
                <a16:creationId xmlns:a16="http://schemas.microsoft.com/office/drawing/2014/main" id="{D7F912AB-FFD5-0B22-2E2D-75FFA0A98203}"/>
              </a:ext>
            </a:extLst>
          </p:cNvPr>
          <p:cNvSpPr/>
          <p:nvPr/>
        </p:nvSpPr>
        <p:spPr>
          <a:xfrm>
            <a:off x="5356729" y="4484140"/>
            <a:ext cx="6602325" cy="219878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noProof="0" dirty="0">
                <a:solidFill>
                  <a:schemeClr val="tx1"/>
                </a:solidFill>
              </a:rPr>
              <a:t>OUI, </a:t>
            </a:r>
            <a:r>
              <a:rPr lang="fr-FR" noProof="0" dirty="0">
                <a:solidFill>
                  <a:schemeClr val="tx1"/>
                </a:solidFill>
              </a:rPr>
              <a:t>travailler avec des experts pour déterminer :</a:t>
            </a:r>
          </a:p>
          <a:p>
            <a:pPr marL="342900" indent="-342900">
              <a:buFont typeface="+mj-lt"/>
              <a:buAutoNum type="arabicPeriod"/>
            </a:pPr>
            <a:r>
              <a:rPr lang="fr-FR" noProof="0" dirty="0">
                <a:solidFill>
                  <a:schemeClr val="tx1"/>
                </a:solidFill>
              </a:rPr>
              <a:t>Si certains peuvent être exclus de la définition de la force majeure</a:t>
            </a:r>
          </a:p>
          <a:p>
            <a:pPr marL="342900" indent="-342900">
              <a:buFont typeface="+mj-lt"/>
              <a:buAutoNum type="arabicPeriod"/>
            </a:pPr>
            <a:r>
              <a:rPr lang="fr-FR" noProof="0" dirty="0">
                <a:solidFill>
                  <a:schemeClr val="tx1"/>
                </a:solidFill>
              </a:rPr>
              <a:t>Ou si leur inclusion doit être conditionnée (ex. inondation centennale)</a:t>
            </a:r>
          </a:p>
          <a:p>
            <a:pPr marL="342900" indent="-342900">
              <a:buFont typeface="+mj-lt"/>
              <a:buAutoNum type="arabicPeriod"/>
            </a:pPr>
            <a:r>
              <a:rPr lang="fr-FR" noProof="0" dirty="0">
                <a:solidFill>
                  <a:schemeClr val="tx1"/>
                </a:solidFill>
              </a:rPr>
              <a:t>Les soumissionnaires peuvent être tenus de présenter un plan de gestion des risques dans leur offre technique</a:t>
            </a:r>
          </a:p>
        </p:txBody>
      </p:sp>
      <p:sp>
        <p:nvSpPr>
          <p:cNvPr id="47" name="Rectangle 46">
            <a:extLst>
              <a:ext uri="{FF2B5EF4-FFF2-40B4-BE49-F238E27FC236}">
                <a16:creationId xmlns:a16="http://schemas.microsoft.com/office/drawing/2014/main" id="{7FD788E5-FB80-9F69-2535-A647B70E5AE5}"/>
              </a:ext>
            </a:extLst>
          </p:cNvPr>
          <p:cNvSpPr/>
          <p:nvPr/>
        </p:nvSpPr>
        <p:spPr>
          <a:xfrm>
            <a:off x="10049997" y="1560242"/>
            <a:ext cx="1909057" cy="245637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noProof="0" dirty="0">
                <a:solidFill>
                  <a:schemeClr val="tx1"/>
                </a:solidFill>
              </a:rPr>
              <a:t>NON, </a:t>
            </a:r>
            <a:r>
              <a:rPr lang="fr-FR" noProof="0" dirty="0">
                <a:solidFill>
                  <a:schemeClr val="tx1"/>
                </a:solidFill>
              </a:rPr>
              <a:t>consulter des experts pour déterminer si tous les risques climatiques doivent être inclus dans la force majeure</a:t>
            </a:r>
          </a:p>
        </p:txBody>
      </p:sp>
    </p:spTree>
    <p:extLst>
      <p:ext uri="{BB962C8B-B14F-4D97-AF65-F5344CB8AC3E}">
        <p14:creationId xmlns:p14="http://schemas.microsoft.com/office/powerpoint/2010/main" val="35084978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sz="2400" noProof="0" dirty="0">
                <a:latin typeface="+mn-lt"/>
              </a:rPr>
              <a:t>Assurance et non-assurabilité dans le contrat PPP</a:t>
            </a:r>
            <a:endParaRPr lang="fr-FR" noProof="0" dirty="0"/>
          </a:p>
        </p:txBody>
      </p:sp>
      <p:sp>
        <p:nvSpPr>
          <p:cNvPr id="3" name="TextBox 2">
            <a:extLst>
              <a:ext uri="{FF2B5EF4-FFF2-40B4-BE49-F238E27FC236}">
                <a16:creationId xmlns:a16="http://schemas.microsoft.com/office/drawing/2014/main" id="{158744D5-11C5-0080-74BF-8F8E8267A089}"/>
              </a:ext>
            </a:extLst>
          </p:cNvPr>
          <p:cNvSpPr txBox="1"/>
          <p:nvPr/>
        </p:nvSpPr>
        <p:spPr>
          <a:xfrm>
            <a:off x="3352799" y="1143281"/>
            <a:ext cx="8242300" cy="1846659"/>
          </a:xfrm>
          <a:prstGeom prst="rect">
            <a:avLst/>
          </a:prstGeom>
          <a:noFill/>
        </p:spPr>
        <p:txBody>
          <a:bodyPr wrap="square" lIns="0" tIns="0" rIns="0" bIns="0" rtlCol="0">
            <a:spAutoFit/>
          </a:bodyPr>
          <a:lstStyle/>
          <a:p>
            <a:pPr marL="342900" lvl="1" indent="-342900">
              <a:buClr>
                <a:schemeClr val="accent1"/>
              </a:buClr>
              <a:buSzPct val="100000"/>
              <a:buFont typeface="Courier New" panose="02070309020205020404" pitchFamily="49" charset="0"/>
              <a:buChar char="o"/>
              <a:defRPr/>
            </a:pPr>
            <a:r>
              <a:rPr lang="fr-FR" sz="2000" noProof="0" dirty="0"/>
              <a:t>Les autorités adjudicatrices exigent généralement que le partenaire privé assure les risques matériels du projet — par exemple les dommages accidentels ou la responsabilité civile.</a:t>
            </a:r>
          </a:p>
          <a:p>
            <a:pPr marL="342900" lvl="1" indent="-342900">
              <a:buClr>
                <a:schemeClr val="accent1"/>
              </a:buClr>
              <a:buSzPct val="100000"/>
              <a:buFont typeface="Courier New" panose="02070309020205020404" pitchFamily="49" charset="0"/>
              <a:buChar char="o"/>
              <a:defRPr/>
            </a:pPr>
            <a:r>
              <a:rPr lang="fr-FR" sz="2000" noProof="0" dirty="0"/>
              <a:t>La disponibilité, le coût et l’obligation de souscrire certaines assurances dépendent en partie de la manière dont les risques sont alloués.</a:t>
            </a:r>
          </a:p>
        </p:txBody>
      </p:sp>
      <p:sp>
        <p:nvSpPr>
          <p:cNvPr id="5" name="TextBox 4">
            <a:extLst>
              <a:ext uri="{FF2B5EF4-FFF2-40B4-BE49-F238E27FC236}">
                <a16:creationId xmlns:a16="http://schemas.microsoft.com/office/drawing/2014/main" id="{25454D97-2E93-3B55-8E4C-2342EE76AA34}"/>
              </a:ext>
            </a:extLst>
          </p:cNvPr>
          <p:cNvSpPr txBox="1"/>
          <p:nvPr/>
        </p:nvSpPr>
        <p:spPr>
          <a:xfrm>
            <a:off x="3352800" y="3144500"/>
            <a:ext cx="8242299" cy="1538883"/>
          </a:xfrm>
          <a:prstGeom prst="rect">
            <a:avLst/>
          </a:prstGeom>
          <a:noFill/>
        </p:spPr>
        <p:txBody>
          <a:bodyPr wrap="square" lIns="0" tIns="0" rIns="0" bIns="0" rtlCol="0">
            <a:spAutoFit/>
          </a:bodyPr>
          <a:lstStyle/>
          <a:p>
            <a:pPr marL="342900" lvl="1" indent="-342900">
              <a:buClr>
                <a:schemeClr val="accent1"/>
              </a:buClr>
              <a:buSzPct val="100000"/>
              <a:buFont typeface="Courier New" panose="02070309020205020404" pitchFamily="49" charset="0"/>
              <a:buChar char="o"/>
              <a:defRPr/>
            </a:pPr>
            <a:r>
              <a:rPr lang="fr-FR" sz="2000" noProof="0" dirty="0"/>
              <a:t>Ces événements sont incertains mais peuvent engendrer des pertes importantes.</a:t>
            </a:r>
          </a:p>
          <a:p>
            <a:pPr marL="342900" lvl="1" indent="-342900">
              <a:buClr>
                <a:schemeClr val="accent1"/>
              </a:buClr>
              <a:buSzPct val="100000"/>
              <a:buFont typeface="Courier New" panose="02070309020205020404" pitchFamily="49" charset="0"/>
              <a:buChar char="o"/>
              <a:defRPr/>
            </a:pPr>
            <a:r>
              <a:rPr lang="fr-FR" sz="2000" noProof="0" dirty="0"/>
              <a:t>Le secteur de l’assurance tente de suivre le rythme, mais il est possible que certains risques climatiques deviennent non assurables sur la longue durée d’un PPP.</a:t>
            </a:r>
          </a:p>
        </p:txBody>
      </p:sp>
      <p:sp>
        <p:nvSpPr>
          <p:cNvPr id="6" name="TextBox 5">
            <a:extLst>
              <a:ext uri="{FF2B5EF4-FFF2-40B4-BE49-F238E27FC236}">
                <a16:creationId xmlns:a16="http://schemas.microsoft.com/office/drawing/2014/main" id="{59190EF4-15A5-7D80-5840-058B2DABFBFD}"/>
              </a:ext>
            </a:extLst>
          </p:cNvPr>
          <p:cNvSpPr txBox="1"/>
          <p:nvPr/>
        </p:nvSpPr>
        <p:spPr>
          <a:xfrm>
            <a:off x="3352800" y="5145719"/>
            <a:ext cx="8242299" cy="923330"/>
          </a:xfrm>
          <a:prstGeom prst="rect">
            <a:avLst/>
          </a:prstGeom>
          <a:noFill/>
        </p:spPr>
        <p:txBody>
          <a:bodyPr wrap="square" lIns="0" tIns="0" rIns="0" bIns="0" rtlCol="0">
            <a:spAutoFit/>
          </a:bodyPr>
          <a:lstStyle/>
          <a:p>
            <a:pPr marL="342900" lvl="1" indent="-342900">
              <a:buClr>
                <a:schemeClr val="accent1"/>
              </a:buClr>
              <a:buSzPct val="100000"/>
              <a:buFont typeface="Courier New" panose="02070309020205020404" pitchFamily="49" charset="0"/>
              <a:buChar char="o"/>
              <a:defRPr/>
            </a:pPr>
            <a:r>
              <a:rPr lang="fr-FR" sz="2000" noProof="0" dirty="0"/>
              <a:t>L’assurance n’est pas disponible sur le marché international auprès d’assureurs bien notés ou réputés.</a:t>
            </a:r>
          </a:p>
          <a:p>
            <a:pPr marL="342900" lvl="1" indent="-342900">
              <a:buClr>
                <a:schemeClr val="accent1"/>
              </a:buClr>
              <a:buSzPct val="100000"/>
              <a:buFont typeface="Courier New" panose="02070309020205020404" pitchFamily="49" charset="0"/>
              <a:buChar char="o"/>
              <a:defRPr/>
            </a:pPr>
            <a:r>
              <a:rPr lang="fr-FR" sz="2000" noProof="0" dirty="0"/>
              <a:t>Les primes d’assurance sont excessivement élevées.</a:t>
            </a:r>
          </a:p>
        </p:txBody>
      </p:sp>
      <p:sp>
        <p:nvSpPr>
          <p:cNvPr id="7" name="Rectangle 6">
            <a:extLst>
              <a:ext uri="{FF2B5EF4-FFF2-40B4-BE49-F238E27FC236}">
                <a16:creationId xmlns:a16="http://schemas.microsoft.com/office/drawing/2014/main" id="{6A3E4049-AF9C-0853-DEB7-3464ADBE7C7B}"/>
              </a:ext>
            </a:extLst>
          </p:cNvPr>
          <p:cNvSpPr/>
          <p:nvPr/>
        </p:nvSpPr>
        <p:spPr>
          <a:xfrm>
            <a:off x="596900" y="1126255"/>
            <a:ext cx="2592614" cy="1231106"/>
          </a:xfrm>
          <a:prstGeom prst="rect">
            <a:avLst/>
          </a:prstGeom>
          <a:solidFill>
            <a:schemeClr val="accent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t>LES PROJETS NÉCESSITENT DES ASSURANCES</a:t>
            </a:r>
          </a:p>
        </p:txBody>
      </p:sp>
      <p:sp>
        <p:nvSpPr>
          <p:cNvPr id="8" name="Rectangle 7">
            <a:extLst>
              <a:ext uri="{FF2B5EF4-FFF2-40B4-BE49-F238E27FC236}">
                <a16:creationId xmlns:a16="http://schemas.microsoft.com/office/drawing/2014/main" id="{25260680-37D4-0DD1-C2A9-65371C66FE27}"/>
              </a:ext>
            </a:extLst>
          </p:cNvPr>
          <p:cNvSpPr/>
          <p:nvPr/>
        </p:nvSpPr>
        <p:spPr>
          <a:xfrm>
            <a:off x="596900" y="3135987"/>
            <a:ext cx="2592614" cy="1231106"/>
          </a:xfrm>
          <a:prstGeom prst="rect">
            <a:avLst/>
          </a:prstGeom>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t>LES ÉVÉNEMENTS EXTRÊMES POSENT DES DÉFIS AUX ASSUREURS</a:t>
            </a:r>
          </a:p>
        </p:txBody>
      </p:sp>
      <p:sp>
        <p:nvSpPr>
          <p:cNvPr id="9" name="Rectangle 8">
            <a:extLst>
              <a:ext uri="{FF2B5EF4-FFF2-40B4-BE49-F238E27FC236}">
                <a16:creationId xmlns:a16="http://schemas.microsoft.com/office/drawing/2014/main" id="{B5F89CDD-AC0B-3166-0466-2B188B07CF87}"/>
              </a:ext>
            </a:extLst>
          </p:cNvPr>
          <p:cNvSpPr/>
          <p:nvPr/>
        </p:nvSpPr>
        <p:spPr>
          <a:xfrm>
            <a:off x="596900" y="5145719"/>
            <a:ext cx="2592614" cy="1231106"/>
          </a:xfrm>
          <a:prstGeom prst="rect">
            <a:avLst/>
          </a:prstGeom>
          <a:solidFill>
            <a:schemeClr val="accent1">
              <a:lumMod val="60000"/>
              <a:lumOff val="4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t>LA NON-ASSURABILITÉ SIGNIFIE…</a:t>
            </a:r>
          </a:p>
        </p:txBody>
      </p:sp>
    </p:spTree>
    <p:extLst>
      <p:ext uri="{BB962C8B-B14F-4D97-AF65-F5344CB8AC3E}">
        <p14:creationId xmlns:p14="http://schemas.microsoft.com/office/powerpoint/2010/main" val="20349187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AB88A6-694C-350B-3D5B-D36B024D99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9C204D-0328-43A4-07B8-D1A95F5BBD71}"/>
              </a:ext>
            </a:extLst>
          </p:cNvPr>
          <p:cNvSpPr>
            <a:spLocks noGrp="1"/>
          </p:cNvSpPr>
          <p:nvPr>
            <p:ph type="title"/>
          </p:nvPr>
        </p:nvSpPr>
        <p:spPr/>
        <p:txBody>
          <a:bodyPr/>
          <a:lstStyle/>
          <a:p>
            <a:r>
              <a:rPr lang="fr-FR" noProof="0" dirty="0">
                <a:latin typeface="+mn-lt"/>
              </a:rPr>
              <a:t>Exigences de rétrocession</a:t>
            </a:r>
            <a:endParaRPr lang="fr-FR" noProof="0" dirty="0"/>
          </a:p>
        </p:txBody>
      </p:sp>
      <p:sp>
        <p:nvSpPr>
          <p:cNvPr id="3" name="TextBox 2">
            <a:extLst>
              <a:ext uri="{FF2B5EF4-FFF2-40B4-BE49-F238E27FC236}">
                <a16:creationId xmlns:a16="http://schemas.microsoft.com/office/drawing/2014/main" id="{A966B9A3-500F-D765-AC71-C56840578377}"/>
              </a:ext>
            </a:extLst>
          </p:cNvPr>
          <p:cNvSpPr txBox="1"/>
          <p:nvPr/>
        </p:nvSpPr>
        <p:spPr>
          <a:xfrm>
            <a:off x="596900" y="1143281"/>
            <a:ext cx="10998199" cy="923330"/>
          </a:xfrm>
          <a:prstGeom prst="rect">
            <a:avLst/>
          </a:prstGeom>
          <a:noFill/>
        </p:spPr>
        <p:txBody>
          <a:bodyPr wrap="square" lIns="0" tIns="0" rIns="0" bIns="0" rtlCol="0">
            <a:spAutoFit/>
          </a:bodyPr>
          <a:lstStyle/>
          <a:p>
            <a:pPr marL="342900" lvl="1" indent="-342900">
              <a:buClr>
                <a:schemeClr val="accent1"/>
              </a:buClr>
              <a:buSzPct val="100000"/>
              <a:buFont typeface="Courier New" panose="02070309020205020404" pitchFamily="49" charset="0"/>
              <a:buChar char="o"/>
              <a:defRPr/>
            </a:pPr>
            <a:r>
              <a:rPr lang="fr-FR" sz="2000" noProof="0" dirty="0"/>
              <a:t>Journal de tous les aléas climatiques survenus, avec les détails de leur impact (inspection de l’état des actifs, coûts de réparation, etc.)</a:t>
            </a:r>
          </a:p>
          <a:p>
            <a:pPr marL="342900" lvl="1" indent="-342900">
              <a:buClr>
                <a:schemeClr val="accent1"/>
              </a:buClr>
              <a:buSzPct val="100000"/>
              <a:buFont typeface="Courier New" panose="02070309020205020404" pitchFamily="49" charset="0"/>
              <a:buChar char="o"/>
              <a:defRPr/>
            </a:pPr>
            <a:r>
              <a:rPr lang="fr-FR" sz="2000" noProof="0" dirty="0"/>
              <a:t>Détails des mesures de résilience mises en œuvre</a:t>
            </a:r>
          </a:p>
        </p:txBody>
      </p:sp>
      <p:sp>
        <p:nvSpPr>
          <p:cNvPr id="4" name="TextBox 3">
            <a:extLst>
              <a:ext uri="{FF2B5EF4-FFF2-40B4-BE49-F238E27FC236}">
                <a16:creationId xmlns:a16="http://schemas.microsoft.com/office/drawing/2014/main" id="{ABDF3B99-F72B-8713-263E-3B9BFD8D4F3A}"/>
              </a:ext>
            </a:extLst>
          </p:cNvPr>
          <p:cNvSpPr txBox="1"/>
          <p:nvPr/>
        </p:nvSpPr>
        <p:spPr>
          <a:xfrm>
            <a:off x="596900" y="3121223"/>
            <a:ext cx="10998199" cy="307777"/>
          </a:xfrm>
          <a:prstGeom prst="rect">
            <a:avLst/>
          </a:prstGeom>
          <a:noFill/>
        </p:spPr>
        <p:txBody>
          <a:bodyPr wrap="square" lIns="0" tIns="0" rIns="0" bIns="0" rtlCol="0">
            <a:spAutoFit/>
          </a:bodyPr>
          <a:lstStyle/>
          <a:p>
            <a:pPr marL="342900" lvl="1" indent="-342900">
              <a:buClr>
                <a:schemeClr val="accent1"/>
              </a:buClr>
              <a:buSzPct val="100000"/>
              <a:buFont typeface="Courier New" panose="02070309020205020404" pitchFamily="49" charset="0"/>
              <a:buChar char="o"/>
              <a:defRPr/>
            </a:pPr>
            <a:r>
              <a:rPr lang="fr-FR" sz="2000" noProof="0" dirty="0"/>
              <a:t>Sert à l’évaluation des risques climatiques pour la durée de vie résiduelle des actifs</a:t>
            </a:r>
          </a:p>
        </p:txBody>
      </p:sp>
      <p:sp>
        <p:nvSpPr>
          <p:cNvPr id="10" name="Arrow: Down 9">
            <a:extLst>
              <a:ext uri="{FF2B5EF4-FFF2-40B4-BE49-F238E27FC236}">
                <a16:creationId xmlns:a16="http://schemas.microsoft.com/office/drawing/2014/main" id="{C8694F12-4C96-C2A9-DAF4-33393F9ABCFA}"/>
              </a:ext>
            </a:extLst>
          </p:cNvPr>
          <p:cNvSpPr/>
          <p:nvPr/>
        </p:nvSpPr>
        <p:spPr>
          <a:xfrm>
            <a:off x="4354830" y="2286417"/>
            <a:ext cx="468630" cy="69723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Tree>
    <p:extLst>
      <p:ext uri="{BB962C8B-B14F-4D97-AF65-F5344CB8AC3E}">
        <p14:creationId xmlns:p14="http://schemas.microsoft.com/office/powerpoint/2010/main" val="24848370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7EE49-CED8-26B0-EA60-01BCEB71A6E7}"/>
              </a:ext>
            </a:extLst>
          </p:cNvPr>
          <p:cNvSpPr>
            <a:spLocks noGrp="1"/>
          </p:cNvSpPr>
          <p:nvPr>
            <p:ph type="title"/>
          </p:nvPr>
        </p:nvSpPr>
        <p:spPr>
          <a:xfrm>
            <a:off x="596899" y="130175"/>
            <a:ext cx="10120719" cy="535531"/>
          </a:xfrm>
        </p:spPr>
        <p:txBody>
          <a:bodyPr wrap="square" lIns="91440" tIns="45720" rIns="91440" bIns="45720" anchor="t">
            <a:noAutofit/>
          </a:bodyPr>
          <a:lstStyle/>
          <a:p>
            <a:r>
              <a:rPr lang="fr-FR" noProof="0" dirty="0">
                <a:latin typeface="Roboto"/>
                <a:ea typeface="Roboto"/>
                <a:cs typeface="Roboto"/>
              </a:rPr>
              <a:t>Récapitulatif : Résilience climatique dans la phase de gestion du contrat</a:t>
            </a:r>
            <a:endParaRPr lang="fr-FR" noProof="0" dirty="0"/>
          </a:p>
        </p:txBody>
      </p:sp>
      <p:pic>
        <p:nvPicPr>
          <p:cNvPr id="3" name="Graphic 3" descr="Badge 1 with solid fill">
            <a:extLst>
              <a:ext uri="{FF2B5EF4-FFF2-40B4-BE49-F238E27FC236}">
                <a16:creationId xmlns:a16="http://schemas.microsoft.com/office/drawing/2014/main" id="{2DD1668D-EF65-914E-CF29-914E5A6ACCC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543078" y="844930"/>
            <a:ext cx="914400" cy="914400"/>
          </a:xfrm>
          <a:prstGeom prst="rect">
            <a:avLst/>
          </a:prstGeom>
        </p:spPr>
      </p:pic>
      <p:pic>
        <p:nvPicPr>
          <p:cNvPr id="4" name="Graphic 4" descr="Badge with solid fill">
            <a:extLst>
              <a:ext uri="{FF2B5EF4-FFF2-40B4-BE49-F238E27FC236}">
                <a16:creationId xmlns:a16="http://schemas.microsoft.com/office/drawing/2014/main" id="{630F304C-102D-6760-4484-368AADF31A9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569857" y="844930"/>
            <a:ext cx="914400" cy="914400"/>
          </a:xfrm>
          <a:prstGeom prst="rect">
            <a:avLst/>
          </a:prstGeom>
        </p:spPr>
      </p:pic>
      <p:pic>
        <p:nvPicPr>
          <p:cNvPr id="5" name="Graphic 5" descr="Badge 3 with solid fill">
            <a:extLst>
              <a:ext uri="{FF2B5EF4-FFF2-40B4-BE49-F238E27FC236}">
                <a16:creationId xmlns:a16="http://schemas.microsoft.com/office/drawing/2014/main" id="{F57C315E-1D83-65DB-5DEA-33E21C6E4E0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440827" y="844930"/>
            <a:ext cx="914400" cy="914400"/>
          </a:xfrm>
          <a:prstGeom prst="rect">
            <a:avLst/>
          </a:prstGeom>
        </p:spPr>
      </p:pic>
      <p:sp>
        <p:nvSpPr>
          <p:cNvPr id="6" name="Rectangle 5">
            <a:extLst>
              <a:ext uri="{FF2B5EF4-FFF2-40B4-BE49-F238E27FC236}">
                <a16:creationId xmlns:a16="http://schemas.microsoft.com/office/drawing/2014/main" id="{87C6E2C4-9321-20B7-619D-FF7B0AD486AF}"/>
              </a:ext>
            </a:extLst>
          </p:cNvPr>
          <p:cNvSpPr/>
          <p:nvPr/>
        </p:nvSpPr>
        <p:spPr>
          <a:xfrm>
            <a:off x="1233377" y="767190"/>
            <a:ext cx="3116346" cy="3194337"/>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7" name="Rectangle 6">
            <a:extLst>
              <a:ext uri="{FF2B5EF4-FFF2-40B4-BE49-F238E27FC236}">
                <a16:creationId xmlns:a16="http://schemas.microsoft.com/office/drawing/2014/main" id="{F18F50F2-E9EC-6723-D837-6D65E65DDB18}"/>
              </a:ext>
            </a:extLst>
          </p:cNvPr>
          <p:cNvSpPr/>
          <p:nvPr/>
        </p:nvSpPr>
        <p:spPr>
          <a:xfrm>
            <a:off x="4495966" y="767190"/>
            <a:ext cx="2801696" cy="3194337"/>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8" name="Rectangle 7">
            <a:extLst>
              <a:ext uri="{FF2B5EF4-FFF2-40B4-BE49-F238E27FC236}">
                <a16:creationId xmlns:a16="http://schemas.microsoft.com/office/drawing/2014/main" id="{0C37A8BE-B0F7-8CC3-9ACB-351871274B00}"/>
              </a:ext>
            </a:extLst>
          </p:cNvPr>
          <p:cNvSpPr/>
          <p:nvPr/>
        </p:nvSpPr>
        <p:spPr>
          <a:xfrm>
            <a:off x="7443904" y="767190"/>
            <a:ext cx="2801696" cy="3194337"/>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9" name="TextBox 8">
            <a:extLst>
              <a:ext uri="{FF2B5EF4-FFF2-40B4-BE49-F238E27FC236}">
                <a16:creationId xmlns:a16="http://schemas.microsoft.com/office/drawing/2014/main" id="{F4CBE6FA-E9C2-5954-D6B9-D3BA2F4709D7}"/>
              </a:ext>
            </a:extLst>
          </p:cNvPr>
          <p:cNvSpPr txBox="1"/>
          <p:nvPr/>
        </p:nvSpPr>
        <p:spPr>
          <a:xfrm>
            <a:off x="1544951" y="1844766"/>
            <a:ext cx="2573864"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ea typeface="Roboto" panose="02020603050405020304"/>
                <a:cs typeface="Roboto" panose="02020603050405020304"/>
              </a:rPr>
              <a:t>Les mécanismes de performance exigent des objectifs clairs, un système de suivi fiable et des mécanismes de paiement efficaces.</a:t>
            </a:r>
          </a:p>
        </p:txBody>
      </p:sp>
      <p:sp>
        <p:nvSpPr>
          <p:cNvPr id="10" name="TextBox 9">
            <a:extLst>
              <a:ext uri="{FF2B5EF4-FFF2-40B4-BE49-F238E27FC236}">
                <a16:creationId xmlns:a16="http://schemas.microsoft.com/office/drawing/2014/main" id="{57085328-427E-329E-F511-1072E4624049}"/>
              </a:ext>
            </a:extLst>
          </p:cNvPr>
          <p:cNvSpPr txBox="1"/>
          <p:nvPr/>
        </p:nvSpPr>
        <p:spPr>
          <a:xfrm>
            <a:off x="4596027" y="1844766"/>
            <a:ext cx="2580950"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ea typeface="Roboto" panose="02020603050405020304"/>
                <a:cs typeface="Roboto" panose="02020603050405020304"/>
              </a:rPr>
              <a:t>Cependant, les mécanismes de paiement ne sont pas les seuls leviers d’incitation. Utilisez le principe « chatouiller – faire mal – éliminer » !</a:t>
            </a:r>
          </a:p>
        </p:txBody>
      </p:sp>
      <p:sp>
        <p:nvSpPr>
          <p:cNvPr id="11" name="TextBox 10">
            <a:extLst>
              <a:ext uri="{FF2B5EF4-FFF2-40B4-BE49-F238E27FC236}">
                <a16:creationId xmlns:a16="http://schemas.microsoft.com/office/drawing/2014/main" id="{3D74F6CA-B3DB-807B-48EA-65FE0D91A17C}"/>
              </a:ext>
            </a:extLst>
          </p:cNvPr>
          <p:cNvSpPr txBox="1"/>
          <p:nvPr/>
        </p:nvSpPr>
        <p:spPr>
          <a:xfrm>
            <a:off x="7859541" y="1844766"/>
            <a:ext cx="230139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endParaRPr lang="fr-FR" noProof="0" dirty="0">
              <a:ea typeface="Roboto" panose="02020603050405020304"/>
              <a:cs typeface="Roboto" panose="02020603050405020304"/>
            </a:endParaRPr>
          </a:p>
        </p:txBody>
      </p:sp>
      <p:sp>
        <p:nvSpPr>
          <p:cNvPr id="12" name="TextBox 11">
            <a:extLst>
              <a:ext uri="{FF2B5EF4-FFF2-40B4-BE49-F238E27FC236}">
                <a16:creationId xmlns:a16="http://schemas.microsoft.com/office/drawing/2014/main" id="{1831198C-BD4C-E5DE-FB3B-46389B8C60BA}"/>
              </a:ext>
            </a:extLst>
          </p:cNvPr>
          <p:cNvSpPr txBox="1"/>
          <p:nvPr/>
        </p:nvSpPr>
        <p:spPr>
          <a:xfrm>
            <a:off x="7440827" y="1844766"/>
            <a:ext cx="2801696"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ea typeface="Roboto" panose="02020603050405020304"/>
                <a:cs typeface="Roboto" panose="02020603050405020304"/>
              </a:rPr>
              <a:t>On peut intégrer la résilience climatique dans les normes de construction, la définition de la disponibilité et les standards de performance.</a:t>
            </a:r>
          </a:p>
        </p:txBody>
      </p:sp>
      <p:sp>
        <p:nvSpPr>
          <p:cNvPr id="16" name="Rectangle 15">
            <a:extLst>
              <a:ext uri="{FF2B5EF4-FFF2-40B4-BE49-F238E27FC236}">
                <a16:creationId xmlns:a16="http://schemas.microsoft.com/office/drawing/2014/main" id="{87C6E2C4-9321-20B7-619D-FF7B0AD486AF}"/>
              </a:ext>
            </a:extLst>
          </p:cNvPr>
          <p:cNvSpPr/>
          <p:nvPr/>
        </p:nvSpPr>
        <p:spPr>
          <a:xfrm>
            <a:off x="1233377" y="4070706"/>
            <a:ext cx="3116346" cy="254720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7" name="Rectangle 16">
            <a:extLst>
              <a:ext uri="{FF2B5EF4-FFF2-40B4-BE49-F238E27FC236}">
                <a16:creationId xmlns:a16="http://schemas.microsoft.com/office/drawing/2014/main" id="{F18F50F2-E9EC-6723-D837-6D65E65DDB18}"/>
              </a:ext>
            </a:extLst>
          </p:cNvPr>
          <p:cNvSpPr/>
          <p:nvPr/>
        </p:nvSpPr>
        <p:spPr>
          <a:xfrm>
            <a:off x="4495966" y="4063011"/>
            <a:ext cx="2801696" cy="2554904"/>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8" name="Rectangle 17">
            <a:extLst>
              <a:ext uri="{FF2B5EF4-FFF2-40B4-BE49-F238E27FC236}">
                <a16:creationId xmlns:a16="http://schemas.microsoft.com/office/drawing/2014/main" id="{0C37A8BE-B0F7-8CC3-9ACB-351871274B00}"/>
              </a:ext>
            </a:extLst>
          </p:cNvPr>
          <p:cNvSpPr/>
          <p:nvPr/>
        </p:nvSpPr>
        <p:spPr>
          <a:xfrm>
            <a:off x="7443904" y="4063011"/>
            <a:ext cx="2801696" cy="2554904"/>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9" name="TextBox 18">
            <a:extLst>
              <a:ext uri="{FF2B5EF4-FFF2-40B4-BE49-F238E27FC236}">
                <a16:creationId xmlns:a16="http://schemas.microsoft.com/office/drawing/2014/main" id="{F4CBE6FA-E9C2-5954-D6B9-D3BA2F4709D7}"/>
              </a:ext>
            </a:extLst>
          </p:cNvPr>
          <p:cNvSpPr txBox="1"/>
          <p:nvPr/>
        </p:nvSpPr>
        <p:spPr>
          <a:xfrm>
            <a:off x="1601905" y="5140586"/>
            <a:ext cx="2516910"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noProof="0" dirty="0">
                <a:ea typeface="+mn-lt"/>
                <a:cs typeface="+mn-lt"/>
              </a:rPr>
              <a:t>Un contrat PPP bien structuré est clair, complet et apporte de la sécurité juridique</a:t>
            </a:r>
            <a:endParaRPr lang="fr-FR" noProof="0" dirty="0"/>
          </a:p>
        </p:txBody>
      </p:sp>
      <p:sp>
        <p:nvSpPr>
          <p:cNvPr id="20" name="TextBox 19">
            <a:extLst>
              <a:ext uri="{FF2B5EF4-FFF2-40B4-BE49-F238E27FC236}">
                <a16:creationId xmlns:a16="http://schemas.microsoft.com/office/drawing/2014/main" id="{57085328-427E-329E-F511-1072E4624049}"/>
              </a:ext>
            </a:extLst>
          </p:cNvPr>
          <p:cNvSpPr txBox="1"/>
          <p:nvPr/>
        </p:nvSpPr>
        <p:spPr>
          <a:xfrm>
            <a:off x="4519056" y="5140586"/>
            <a:ext cx="2724727"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ea typeface="Roboto" panose="02020603050405020304"/>
                <a:cs typeface="Roboto" panose="02020603050405020304"/>
              </a:rPr>
              <a:t>Face aux incertitudes liées aux risques climatiques, un contrat bien structuré intègre de la flexibilité</a:t>
            </a:r>
          </a:p>
        </p:txBody>
      </p:sp>
      <p:sp>
        <p:nvSpPr>
          <p:cNvPr id="21" name="TextBox 20">
            <a:extLst>
              <a:ext uri="{FF2B5EF4-FFF2-40B4-BE49-F238E27FC236}">
                <a16:creationId xmlns:a16="http://schemas.microsoft.com/office/drawing/2014/main" id="{3D74F6CA-B3DB-807B-48EA-65FE0D91A17C}"/>
              </a:ext>
            </a:extLst>
          </p:cNvPr>
          <p:cNvSpPr txBox="1"/>
          <p:nvPr/>
        </p:nvSpPr>
        <p:spPr>
          <a:xfrm>
            <a:off x="7859541" y="5140586"/>
            <a:ext cx="230139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endParaRPr lang="fr-FR" noProof="0" dirty="0">
              <a:ea typeface="Roboto" panose="02020603050405020304"/>
              <a:cs typeface="Roboto" panose="02020603050405020304"/>
            </a:endParaRPr>
          </a:p>
        </p:txBody>
      </p:sp>
      <p:sp>
        <p:nvSpPr>
          <p:cNvPr id="22" name="TextBox 21">
            <a:extLst>
              <a:ext uri="{FF2B5EF4-FFF2-40B4-BE49-F238E27FC236}">
                <a16:creationId xmlns:a16="http://schemas.microsoft.com/office/drawing/2014/main" id="{1831198C-BD4C-E5DE-FB3B-46389B8C60BA}"/>
              </a:ext>
            </a:extLst>
          </p:cNvPr>
          <p:cNvSpPr txBox="1"/>
          <p:nvPr/>
        </p:nvSpPr>
        <p:spPr>
          <a:xfrm>
            <a:off x="7430194" y="4949192"/>
            <a:ext cx="2801696"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ea typeface="Roboto" panose="02020603050405020304"/>
                <a:cs typeface="Roboto" panose="02020603050405020304"/>
              </a:rPr>
              <a:t>La résilience climatique peut être renforcée en tenant compte des risques climatiques dans la définition des événements imprévus</a:t>
            </a:r>
          </a:p>
        </p:txBody>
      </p:sp>
      <p:grpSp>
        <p:nvGrpSpPr>
          <p:cNvPr id="23" name="Group 22">
            <a:extLst>
              <a:ext uri="{FF2B5EF4-FFF2-40B4-BE49-F238E27FC236}">
                <a16:creationId xmlns:a16="http://schemas.microsoft.com/office/drawing/2014/main" id="{6035DEB6-7F40-0E52-2BD4-C785D0CE9DCE}"/>
              </a:ext>
            </a:extLst>
          </p:cNvPr>
          <p:cNvGrpSpPr/>
          <p:nvPr/>
        </p:nvGrpSpPr>
        <p:grpSpPr>
          <a:xfrm>
            <a:off x="1672693" y="4208007"/>
            <a:ext cx="869623" cy="740498"/>
            <a:chOff x="1842654" y="4002157"/>
            <a:chExt cx="869623" cy="740498"/>
          </a:xfrm>
        </p:grpSpPr>
        <p:sp>
          <p:nvSpPr>
            <p:cNvPr id="24" name="Oval 23">
              <a:extLst>
                <a:ext uri="{FF2B5EF4-FFF2-40B4-BE49-F238E27FC236}">
                  <a16:creationId xmlns:a16="http://schemas.microsoft.com/office/drawing/2014/main" id="{E48A6CA9-3533-D0A9-8E0C-C53D812666E0}"/>
                </a:ext>
              </a:extLst>
            </p:cNvPr>
            <p:cNvSpPr/>
            <p:nvPr/>
          </p:nvSpPr>
          <p:spPr>
            <a:xfrm>
              <a:off x="1842654" y="4002157"/>
              <a:ext cx="755374" cy="740498"/>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25" name="TextBox 24">
              <a:extLst>
                <a:ext uri="{FF2B5EF4-FFF2-40B4-BE49-F238E27FC236}">
                  <a16:creationId xmlns:a16="http://schemas.microsoft.com/office/drawing/2014/main" id="{B70E804D-A748-A8B1-09B5-0B4BE5A6D238}"/>
                </a:ext>
              </a:extLst>
            </p:cNvPr>
            <p:cNvSpPr txBox="1"/>
            <p:nvPr/>
          </p:nvSpPr>
          <p:spPr>
            <a:xfrm>
              <a:off x="1970191" y="4049240"/>
              <a:ext cx="742086" cy="646331"/>
            </a:xfrm>
            <a:prstGeom prst="rect">
              <a:avLst/>
            </a:prstGeom>
          </p:spPr>
          <p:txBody>
            <a:bodyPr wrap="square" rtlCol="0">
              <a:spAutoFit/>
            </a:bodyPr>
            <a:lstStyle/>
            <a:p>
              <a:pPr algn="l">
                <a:buClr>
                  <a:schemeClr val="accent1"/>
                </a:buClr>
                <a:buSzPct val="65000"/>
              </a:pPr>
              <a:r>
                <a:rPr lang="fr-FR" sz="3600" noProof="0" dirty="0">
                  <a:solidFill>
                    <a:schemeClr val="bg1"/>
                  </a:solidFill>
                </a:rPr>
                <a:t>4</a:t>
              </a:r>
            </a:p>
          </p:txBody>
        </p:sp>
      </p:grpSp>
      <p:grpSp>
        <p:nvGrpSpPr>
          <p:cNvPr id="26" name="Group 25">
            <a:extLst>
              <a:ext uri="{FF2B5EF4-FFF2-40B4-BE49-F238E27FC236}">
                <a16:creationId xmlns:a16="http://schemas.microsoft.com/office/drawing/2014/main" id="{631EE5EC-997D-1087-BE41-AC443D224066}"/>
              </a:ext>
            </a:extLst>
          </p:cNvPr>
          <p:cNvGrpSpPr/>
          <p:nvPr/>
        </p:nvGrpSpPr>
        <p:grpSpPr>
          <a:xfrm>
            <a:off x="4676380" y="4190599"/>
            <a:ext cx="869623" cy="740498"/>
            <a:chOff x="9972863" y="2845370"/>
            <a:chExt cx="869623" cy="740498"/>
          </a:xfrm>
        </p:grpSpPr>
        <p:sp>
          <p:nvSpPr>
            <p:cNvPr id="27" name="Oval 26">
              <a:extLst>
                <a:ext uri="{FF2B5EF4-FFF2-40B4-BE49-F238E27FC236}">
                  <a16:creationId xmlns:a16="http://schemas.microsoft.com/office/drawing/2014/main" id="{65E08BD0-9CF7-F18F-D349-216405A78126}"/>
                </a:ext>
              </a:extLst>
            </p:cNvPr>
            <p:cNvSpPr/>
            <p:nvPr/>
          </p:nvSpPr>
          <p:spPr>
            <a:xfrm>
              <a:off x="9972863" y="2845370"/>
              <a:ext cx="755374" cy="740498"/>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28" name="TextBox 27">
              <a:extLst>
                <a:ext uri="{FF2B5EF4-FFF2-40B4-BE49-F238E27FC236}">
                  <a16:creationId xmlns:a16="http://schemas.microsoft.com/office/drawing/2014/main" id="{C5B6C8B5-31B2-744A-7EF6-4F33A8A6DDBE}"/>
                </a:ext>
              </a:extLst>
            </p:cNvPr>
            <p:cNvSpPr txBox="1"/>
            <p:nvPr/>
          </p:nvSpPr>
          <p:spPr>
            <a:xfrm>
              <a:off x="10100400" y="2892453"/>
              <a:ext cx="742086" cy="646331"/>
            </a:xfrm>
            <a:prstGeom prst="rect">
              <a:avLst/>
            </a:prstGeom>
          </p:spPr>
          <p:txBody>
            <a:bodyPr wrap="square" rtlCol="0">
              <a:spAutoFit/>
            </a:bodyPr>
            <a:lstStyle/>
            <a:p>
              <a:pPr algn="l">
                <a:buClr>
                  <a:schemeClr val="accent1"/>
                </a:buClr>
                <a:buSzPct val="65000"/>
              </a:pPr>
              <a:r>
                <a:rPr lang="fr-FR" sz="3600" noProof="0" dirty="0">
                  <a:solidFill>
                    <a:schemeClr val="bg1"/>
                  </a:solidFill>
                </a:rPr>
                <a:t>5</a:t>
              </a:r>
            </a:p>
          </p:txBody>
        </p:sp>
      </p:grpSp>
      <p:grpSp>
        <p:nvGrpSpPr>
          <p:cNvPr id="29" name="Group 28">
            <a:extLst>
              <a:ext uri="{FF2B5EF4-FFF2-40B4-BE49-F238E27FC236}">
                <a16:creationId xmlns:a16="http://schemas.microsoft.com/office/drawing/2014/main" id="{988E9F5B-A6A3-D28C-0EA5-0C8703854ED7}"/>
              </a:ext>
            </a:extLst>
          </p:cNvPr>
          <p:cNvGrpSpPr/>
          <p:nvPr/>
        </p:nvGrpSpPr>
        <p:grpSpPr>
          <a:xfrm>
            <a:off x="7592325" y="4237683"/>
            <a:ext cx="869623" cy="740498"/>
            <a:chOff x="10221809" y="4087593"/>
            <a:chExt cx="869623" cy="740498"/>
          </a:xfrm>
        </p:grpSpPr>
        <p:sp>
          <p:nvSpPr>
            <p:cNvPr id="30" name="Oval 29">
              <a:extLst>
                <a:ext uri="{FF2B5EF4-FFF2-40B4-BE49-F238E27FC236}">
                  <a16:creationId xmlns:a16="http://schemas.microsoft.com/office/drawing/2014/main" id="{02431F34-D951-B0F9-D2A6-DCD67EC22586}"/>
                </a:ext>
              </a:extLst>
            </p:cNvPr>
            <p:cNvSpPr/>
            <p:nvPr/>
          </p:nvSpPr>
          <p:spPr>
            <a:xfrm>
              <a:off x="10221809" y="4087593"/>
              <a:ext cx="755374" cy="740498"/>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31" name="TextBox 30">
              <a:extLst>
                <a:ext uri="{FF2B5EF4-FFF2-40B4-BE49-F238E27FC236}">
                  <a16:creationId xmlns:a16="http://schemas.microsoft.com/office/drawing/2014/main" id="{7A87B756-256D-84DC-71C1-035622DB44A7}"/>
                </a:ext>
              </a:extLst>
            </p:cNvPr>
            <p:cNvSpPr txBox="1"/>
            <p:nvPr/>
          </p:nvSpPr>
          <p:spPr>
            <a:xfrm>
              <a:off x="10349346" y="4134676"/>
              <a:ext cx="742086" cy="646331"/>
            </a:xfrm>
            <a:prstGeom prst="rect">
              <a:avLst/>
            </a:prstGeom>
          </p:spPr>
          <p:txBody>
            <a:bodyPr wrap="square" rtlCol="0">
              <a:spAutoFit/>
            </a:bodyPr>
            <a:lstStyle/>
            <a:p>
              <a:pPr algn="l">
                <a:buClr>
                  <a:schemeClr val="accent1"/>
                </a:buClr>
                <a:buSzPct val="65000"/>
              </a:pPr>
              <a:r>
                <a:rPr lang="fr-FR" sz="3600" noProof="0" dirty="0">
                  <a:solidFill>
                    <a:schemeClr val="bg1"/>
                  </a:solidFill>
                </a:rPr>
                <a:t>6</a:t>
              </a:r>
            </a:p>
          </p:txBody>
        </p:sp>
      </p:grpSp>
    </p:spTree>
    <p:extLst>
      <p:ext uri="{BB962C8B-B14F-4D97-AF65-F5344CB8AC3E}">
        <p14:creationId xmlns:p14="http://schemas.microsoft.com/office/powerpoint/2010/main" val="1037781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nodePh="1">
                                  <p:stCondLst>
                                    <p:cond delay="0"/>
                                  </p:stCondLst>
                                  <p:endCondLst>
                                    <p:cond evt="begin" delay="0">
                                      <p:tn val="15"/>
                                    </p:cond>
                                  </p:end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p:bldP spid="20" grpId="0"/>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70E65-E308-28A2-F973-821F4CB90187}"/>
              </a:ext>
            </a:extLst>
          </p:cNvPr>
          <p:cNvSpPr>
            <a:spLocks noGrp="1"/>
          </p:cNvSpPr>
          <p:nvPr>
            <p:ph type="ctrTitle"/>
          </p:nvPr>
        </p:nvSpPr>
        <p:spPr>
          <a:xfrm>
            <a:off x="6404661" y="1805618"/>
            <a:ext cx="5082362" cy="1893546"/>
          </a:xfrm>
        </p:spPr>
        <p:txBody>
          <a:bodyPr/>
          <a:lstStyle/>
          <a:p>
            <a:r>
              <a:rPr lang="fr-FR" noProof="0" dirty="0"/>
              <a:t>Plan du Module </a:t>
            </a:r>
            <a:br>
              <a:rPr lang="fr-FR" noProof="0" dirty="0"/>
            </a:br>
            <a:br>
              <a:rPr lang="fr-FR" noProof="0" dirty="0"/>
            </a:br>
            <a:br>
              <a:rPr lang="fr-FR" noProof="0" dirty="0"/>
            </a:br>
            <a:endParaRPr lang="fr-FR" noProof="0" dirty="0"/>
          </a:p>
        </p:txBody>
      </p:sp>
      <p:sp>
        <p:nvSpPr>
          <p:cNvPr id="4" name="Subtitle 3">
            <a:extLst>
              <a:ext uri="{FF2B5EF4-FFF2-40B4-BE49-F238E27FC236}">
                <a16:creationId xmlns:a16="http://schemas.microsoft.com/office/drawing/2014/main" id="{F2A4C44C-8DAD-A2B1-3AAE-472CD6E3FF98}"/>
              </a:ext>
            </a:extLst>
          </p:cNvPr>
          <p:cNvSpPr>
            <a:spLocks noGrp="1"/>
          </p:cNvSpPr>
          <p:nvPr>
            <p:ph type="subTitle" idx="1"/>
          </p:nvPr>
        </p:nvSpPr>
        <p:spPr>
          <a:xfrm>
            <a:off x="6404661" y="2498401"/>
            <a:ext cx="5082362" cy="2564805"/>
          </a:xfrm>
        </p:spPr>
        <p:txBody>
          <a:bodyPr/>
          <a:lstStyle/>
          <a:p>
            <a:pPr marL="0" indent="0">
              <a:lnSpc>
                <a:spcPct val="100000"/>
              </a:lnSpc>
              <a:buNone/>
            </a:pPr>
            <a:r>
              <a:rPr lang="fr-FR" sz="1800" noProof="0" dirty="0"/>
              <a:t>Gestion du contrat (exigences de performance des PPP, système de suivi PPP, mécanismes de paiement PPP, application de la résilience climatique)</a:t>
            </a:r>
          </a:p>
          <a:p>
            <a:pPr marL="0" indent="0">
              <a:lnSpc>
                <a:spcPct val="100000"/>
              </a:lnSpc>
              <a:buNone/>
            </a:pPr>
            <a:endParaRPr lang="fr-FR" sz="1800" noProof="0" dirty="0"/>
          </a:p>
          <a:p>
            <a:pPr marL="0" indent="0">
              <a:lnSpc>
                <a:spcPct val="100000"/>
              </a:lnSpc>
              <a:buNone/>
            </a:pPr>
            <a:r>
              <a:rPr lang="fr-FR" sz="1800" noProof="0" dirty="0"/>
              <a:t>Répartition des risques climatiques dans les contrats PPP (contrats PPP, modification du contrat, force majeure, non-assurabilité)</a:t>
            </a:r>
          </a:p>
        </p:txBody>
      </p:sp>
    </p:spTree>
    <p:extLst>
      <p:ext uri="{BB962C8B-B14F-4D97-AF65-F5344CB8AC3E}">
        <p14:creationId xmlns:p14="http://schemas.microsoft.com/office/powerpoint/2010/main" val="7749900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43615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19D4BF8-1360-81F6-B3E3-D3901C0523D1}"/>
              </a:ext>
            </a:extLst>
          </p:cNvPr>
          <p:cNvSpPr>
            <a:spLocks noGrp="1"/>
          </p:cNvSpPr>
          <p:nvPr>
            <p:ph type="ctrTitle"/>
          </p:nvPr>
        </p:nvSpPr>
        <p:spPr>
          <a:xfrm>
            <a:off x="6404661" y="1805618"/>
            <a:ext cx="5082362" cy="480131"/>
          </a:xfrm>
        </p:spPr>
        <p:txBody>
          <a:bodyPr/>
          <a:lstStyle/>
          <a:p>
            <a:r>
              <a:rPr lang="fr-FR" noProof="0" dirty="0"/>
              <a:t>Plan du Module</a:t>
            </a:r>
          </a:p>
        </p:txBody>
      </p:sp>
      <p:sp>
        <p:nvSpPr>
          <p:cNvPr id="6" name="Subtitle 3">
            <a:extLst>
              <a:ext uri="{FF2B5EF4-FFF2-40B4-BE49-F238E27FC236}">
                <a16:creationId xmlns:a16="http://schemas.microsoft.com/office/drawing/2014/main" id="{40C451BF-7FE2-9E88-80D5-A4D07F262169}"/>
              </a:ext>
            </a:extLst>
          </p:cNvPr>
          <p:cNvSpPr>
            <a:spLocks noGrp="1"/>
          </p:cNvSpPr>
          <p:nvPr>
            <p:ph type="subTitle" idx="1"/>
          </p:nvPr>
        </p:nvSpPr>
        <p:spPr>
          <a:xfrm>
            <a:off x="6404661" y="2498401"/>
            <a:ext cx="5082362" cy="2564805"/>
          </a:xfrm>
        </p:spPr>
        <p:txBody>
          <a:bodyPr/>
          <a:lstStyle/>
          <a:p>
            <a:pPr marL="0" indent="0">
              <a:lnSpc>
                <a:spcPct val="100000"/>
              </a:lnSpc>
              <a:buNone/>
            </a:pPr>
            <a:r>
              <a:rPr lang="fr-FR" sz="1800" noProof="0" dirty="0"/>
              <a:t>Gestion du contrat (exigences de performance des PPP, système de suivi PPP, mécanismes de paiement PPP, application de la résilience climatique)</a:t>
            </a:r>
          </a:p>
          <a:p>
            <a:pPr marL="0" indent="0">
              <a:lnSpc>
                <a:spcPct val="100000"/>
              </a:lnSpc>
              <a:buNone/>
            </a:pPr>
            <a:endParaRPr lang="fr-FR" sz="1800" noProof="0" dirty="0"/>
          </a:p>
          <a:p>
            <a:pPr marL="0" indent="0">
              <a:lnSpc>
                <a:spcPct val="100000"/>
              </a:lnSpc>
              <a:buNone/>
            </a:pPr>
            <a:r>
              <a:rPr lang="fr-FR" sz="1800" noProof="0" dirty="0">
                <a:solidFill>
                  <a:schemeClr val="bg2">
                    <a:lumMod val="75000"/>
                  </a:schemeClr>
                </a:solidFill>
              </a:rPr>
              <a:t>Répartition des risques climatiques dans les contrats PPP (contrats PPP, modification du contrat, force majeure, non-assurabilité)</a:t>
            </a:r>
          </a:p>
        </p:txBody>
      </p:sp>
    </p:spTree>
    <p:extLst>
      <p:ext uri="{BB962C8B-B14F-4D97-AF65-F5344CB8AC3E}">
        <p14:creationId xmlns:p14="http://schemas.microsoft.com/office/powerpoint/2010/main" val="16219857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Le mécanisme de performance est le moteur du contrat PPP</a:t>
            </a:r>
          </a:p>
        </p:txBody>
      </p:sp>
      <p:sp>
        <p:nvSpPr>
          <p:cNvPr id="3" name="TextBox 2">
            <a:extLst>
              <a:ext uri="{FF2B5EF4-FFF2-40B4-BE49-F238E27FC236}">
                <a16:creationId xmlns:a16="http://schemas.microsoft.com/office/drawing/2014/main" id="{0F1B4A63-05C2-F7B5-2C1B-588F15284B56}"/>
              </a:ext>
            </a:extLst>
          </p:cNvPr>
          <p:cNvSpPr txBox="1">
            <a:spLocks noChangeArrowheads="1"/>
          </p:cNvSpPr>
          <p:nvPr/>
        </p:nvSpPr>
        <p:spPr bwMode="auto">
          <a:xfrm>
            <a:off x="4686300" y="1236439"/>
            <a:ext cx="28194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fr-FR" sz="2400" noProof="0" dirty="0">
                <a:solidFill>
                  <a:schemeClr val="accent1"/>
                </a:solidFill>
                <a:latin typeface="Roboto" panose="02000000000000000000" pitchFamily="2" charset="0"/>
                <a:ea typeface="Roboto" panose="02000000000000000000" pitchFamily="2" charset="0"/>
              </a:rPr>
              <a:t>Des objectifs de performance clairs</a:t>
            </a:r>
          </a:p>
        </p:txBody>
      </p:sp>
      <p:sp>
        <p:nvSpPr>
          <p:cNvPr id="5" name="TextBox 6">
            <a:extLst>
              <a:ext uri="{FF2B5EF4-FFF2-40B4-BE49-F238E27FC236}">
                <a16:creationId xmlns:a16="http://schemas.microsoft.com/office/drawing/2014/main" id="{C75A4503-069B-FD4A-476F-980B03CFBE2A}"/>
              </a:ext>
            </a:extLst>
          </p:cNvPr>
          <p:cNvSpPr txBox="1">
            <a:spLocks noChangeArrowheads="1"/>
          </p:cNvSpPr>
          <p:nvPr/>
        </p:nvSpPr>
        <p:spPr bwMode="auto">
          <a:xfrm>
            <a:off x="2476500" y="4551139"/>
            <a:ext cx="28194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fr-FR" sz="2400" noProof="0" dirty="0">
                <a:solidFill>
                  <a:schemeClr val="accent1"/>
                </a:solidFill>
                <a:latin typeface="Roboto" panose="02000000000000000000" pitchFamily="2" charset="0"/>
                <a:ea typeface="Roboto" panose="02000000000000000000" pitchFamily="2" charset="0"/>
              </a:rPr>
              <a:t>Un système de suivi fiable</a:t>
            </a:r>
          </a:p>
        </p:txBody>
      </p:sp>
      <p:sp>
        <p:nvSpPr>
          <p:cNvPr id="7" name="TextBox 7">
            <a:extLst>
              <a:ext uri="{FF2B5EF4-FFF2-40B4-BE49-F238E27FC236}">
                <a16:creationId xmlns:a16="http://schemas.microsoft.com/office/drawing/2014/main" id="{46E79594-AD3F-03A5-23AB-2C37D4731977}"/>
              </a:ext>
            </a:extLst>
          </p:cNvPr>
          <p:cNvSpPr txBox="1">
            <a:spLocks noChangeArrowheads="1"/>
          </p:cNvSpPr>
          <p:nvPr/>
        </p:nvSpPr>
        <p:spPr bwMode="auto">
          <a:xfrm>
            <a:off x="7124700" y="4544789"/>
            <a:ext cx="28194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fr-FR" sz="2400" noProof="0" dirty="0">
                <a:solidFill>
                  <a:schemeClr val="accent1"/>
                </a:solidFill>
                <a:latin typeface="Roboto" panose="02000000000000000000" pitchFamily="2" charset="0"/>
                <a:ea typeface="Roboto" panose="02000000000000000000" pitchFamily="2" charset="0"/>
              </a:rPr>
              <a:t>Un mécanisme de paiement efficace</a:t>
            </a:r>
          </a:p>
        </p:txBody>
      </p:sp>
      <p:pic>
        <p:nvPicPr>
          <p:cNvPr id="9" name="Picture 2">
            <a:extLst>
              <a:ext uri="{FF2B5EF4-FFF2-40B4-BE49-F238E27FC236}">
                <a16:creationId xmlns:a16="http://schemas.microsoft.com/office/drawing/2014/main" id="{A18D8088-80EB-92DD-CC15-EAB2C8163C3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86363" y="2943001"/>
            <a:ext cx="1819275" cy="145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Isosceles Triangle 9">
            <a:extLst>
              <a:ext uri="{FF2B5EF4-FFF2-40B4-BE49-F238E27FC236}">
                <a16:creationId xmlns:a16="http://schemas.microsoft.com/office/drawing/2014/main" id="{51C61C67-8F31-B40F-8963-3F2E1BEFDB73}"/>
              </a:ext>
            </a:extLst>
          </p:cNvPr>
          <p:cNvSpPr/>
          <p:nvPr/>
        </p:nvSpPr>
        <p:spPr>
          <a:xfrm>
            <a:off x="4457700" y="2193701"/>
            <a:ext cx="3276600" cy="2209800"/>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noProof="0"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2468587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Exigences de performance des PPP</a:t>
            </a:r>
          </a:p>
        </p:txBody>
      </p:sp>
      <p:graphicFrame>
        <p:nvGraphicFramePr>
          <p:cNvPr id="3" name="Table 2">
            <a:extLst>
              <a:ext uri="{FF2B5EF4-FFF2-40B4-BE49-F238E27FC236}">
                <a16:creationId xmlns:a16="http://schemas.microsoft.com/office/drawing/2014/main" id="{1063EF28-FE40-FE36-39DB-793263670FC0}"/>
              </a:ext>
            </a:extLst>
          </p:cNvPr>
          <p:cNvGraphicFramePr>
            <a:graphicFrameLocks noGrp="1"/>
          </p:cNvGraphicFramePr>
          <p:nvPr>
            <p:extLst>
              <p:ext uri="{D42A27DB-BD31-4B8C-83A1-F6EECF244321}">
                <p14:modId xmlns:p14="http://schemas.microsoft.com/office/powerpoint/2010/main" val="1459805847"/>
              </p:ext>
            </p:extLst>
          </p:nvPr>
        </p:nvGraphicFramePr>
        <p:xfrm>
          <a:off x="596900" y="2896431"/>
          <a:ext cx="10914808" cy="2095018"/>
        </p:xfrm>
        <a:graphic>
          <a:graphicData uri="http://schemas.openxmlformats.org/drawingml/2006/table">
            <a:tbl>
              <a:tblPr firstRow="1" bandRow="1">
                <a:tableStyleId>{5C22544A-7EE6-4342-B048-85BDC9FD1C3A}</a:tableStyleId>
              </a:tblPr>
              <a:tblGrid>
                <a:gridCol w="4147627">
                  <a:extLst>
                    <a:ext uri="{9D8B030D-6E8A-4147-A177-3AD203B41FA5}">
                      <a16:colId xmlns:a16="http://schemas.microsoft.com/office/drawing/2014/main" val="20000"/>
                    </a:ext>
                  </a:extLst>
                </a:gridCol>
                <a:gridCol w="6767181">
                  <a:extLst>
                    <a:ext uri="{9D8B030D-6E8A-4147-A177-3AD203B41FA5}">
                      <a16:colId xmlns:a16="http://schemas.microsoft.com/office/drawing/2014/main" val="20001"/>
                    </a:ext>
                  </a:extLst>
                </a:gridCol>
              </a:tblGrid>
              <a:tr h="476140">
                <a:tc>
                  <a:txBody>
                    <a:bodyPr/>
                    <a:lstStyle/>
                    <a:p>
                      <a:r>
                        <a:rPr lang="fr-FR" sz="2000" noProof="0" dirty="0"/>
                        <a:t>Spécifications des entrants</a:t>
                      </a:r>
                    </a:p>
                  </a:txBody>
                  <a:tcPr marT="45731" marB="45731">
                    <a:solidFill>
                      <a:schemeClr val="bg1">
                        <a:lumMod val="75000"/>
                      </a:schemeClr>
                    </a:solidFill>
                  </a:tcPr>
                </a:tc>
                <a:tc>
                  <a:txBody>
                    <a:bodyPr/>
                    <a:lstStyle/>
                    <a:p>
                      <a:r>
                        <a:rPr lang="fr-FR" sz="2000" noProof="0" dirty="0"/>
                        <a:t>Spécifications des résultats</a:t>
                      </a:r>
                    </a:p>
                  </a:txBody>
                  <a:tcPr marT="45731" marB="45731"/>
                </a:tc>
                <a:extLst>
                  <a:ext uri="{0D108BD9-81ED-4DB2-BD59-A6C34878D82A}">
                    <a16:rowId xmlns:a16="http://schemas.microsoft.com/office/drawing/2014/main" val="10000"/>
                  </a:ext>
                </a:extLst>
              </a:tr>
              <a:tr h="809439">
                <a:tc>
                  <a:txBody>
                    <a:bodyPr/>
                    <a:lstStyle/>
                    <a:p>
                      <a:r>
                        <a:rPr lang="fr-FR" sz="2000" noProof="0" dirty="0"/>
                        <a:t>Construire selon une conception spécifiée</a:t>
                      </a:r>
                    </a:p>
                  </a:txBody>
                  <a:tcPr marT="45731" marB="45731">
                    <a:solidFill>
                      <a:schemeClr val="bg1">
                        <a:lumMod val="75000"/>
                      </a:schemeClr>
                    </a:solidFill>
                  </a:tcPr>
                </a:tc>
                <a:tc>
                  <a:txBody>
                    <a:bodyPr/>
                    <a:lstStyle/>
                    <a:p>
                      <a:r>
                        <a:rPr lang="fr-FR" sz="2000" noProof="0" dirty="0"/>
                        <a:t>Garantir que l’ouvrage respecte les normes de fonctionnalité et d’esthétique</a:t>
                      </a:r>
                    </a:p>
                  </a:txBody>
                  <a:tcPr marT="45731" marB="45731"/>
                </a:tc>
                <a:extLst>
                  <a:ext uri="{0D108BD9-81ED-4DB2-BD59-A6C34878D82A}">
                    <a16:rowId xmlns:a16="http://schemas.microsoft.com/office/drawing/2014/main" val="10001"/>
                  </a:ext>
                </a:extLst>
              </a:tr>
              <a:tr h="809439">
                <a:tc>
                  <a:txBody>
                    <a:bodyPr/>
                    <a:lstStyle/>
                    <a:p>
                      <a:r>
                        <a:rPr lang="fr-FR" sz="2000" noProof="0" dirty="0"/>
                        <a:t>Utiliser ce type d’asphalte et refaire la surface tous les 7 ans</a:t>
                      </a:r>
                    </a:p>
                  </a:txBody>
                  <a:tcPr marT="45731" marB="45731">
                    <a:solidFill>
                      <a:schemeClr val="bg1">
                        <a:lumMod val="75000"/>
                      </a:schemeClr>
                    </a:solidFill>
                  </a:tcPr>
                </a:tc>
                <a:tc>
                  <a:txBody>
                    <a:bodyPr/>
                    <a:lstStyle/>
                    <a:p>
                      <a:r>
                        <a:rPr lang="fr-FR" sz="2000" noProof="0" dirty="0"/>
                        <a:t>Veiller à ce que la chaussée respecte l’indice de rugosité requis</a:t>
                      </a:r>
                    </a:p>
                  </a:txBody>
                  <a:tcPr marT="45731" marB="45731"/>
                </a:tc>
                <a:extLst>
                  <a:ext uri="{0D108BD9-81ED-4DB2-BD59-A6C34878D82A}">
                    <a16:rowId xmlns:a16="http://schemas.microsoft.com/office/drawing/2014/main" val="10002"/>
                  </a:ext>
                </a:extLst>
              </a:tr>
            </a:tbl>
          </a:graphicData>
        </a:graphic>
      </p:graphicFrame>
      <p:sp>
        <p:nvSpPr>
          <p:cNvPr id="5" name="TextBox 4">
            <a:extLst>
              <a:ext uri="{FF2B5EF4-FFF2-40B4-BE49-F238E27FC236}">
                <a16:creationId xmlns:a16="http://schemas.microsoft.com/office/drawing/2014/main" id="{8A4DD951-7820-3E71-4694-A2130E1C8D96}"/>
              </a:ext>
            </a:extLst>
          </p:cNvPr>
          <p:cNvSpPr txBox="1"/>
          <p:nvPr/>
        </p:nvSpPr>
        <p:spPr>
          <a:xfrm>
            <a:off x="596900" y="1221290"/>
            <a:ext cx="10914809" cy="1384995"/>
          </a:xfrm>
          <a:prstGeom prst="rect">
            <a:avLst/>
          </a:prstGeom>
          <a:noFill/>
        </p:spPr>
        <p:txBody>
          <a:bodyPr wrap="square" rtlCol="0">
            <a:spAutoFit/>
          </a:bodyPr>
          <a:lstStyle/>
          <a:p>
            <a:r>
              <a:rPr lang="fr-FR" sz="2400" b="1" noProof="0" dirty="0">
                <a:latin typeface="Roboto" panose="02000000000000000000" pitchFamily="2" charset="0"/>
                <a:ea typeface="Roboto" panose="02000000000000000000" pitchFamily="2" charset="0"/>
              </a:rPr>
              <a:t>Les meilleures exigences PPP sont fondées sur les résultats</a:t>
            </a:r>
          </a:p>
          <a:p>
            <a:endParaRPr lang="fr-FR" sz="2000" u="sng" noProof="0" dirty="0">
              <a:latin typeface="Roboto" panose="02000000000000000000" pitchFamily="2" charset="0"/>
              <a:ea typeface="Roboto" panose="02000000000000000000" pitchFamily="2" charset="0"/>
            </a:endParaRPr>
          </a:p>
          <a:p>
            <a:r>
              <a:rPr lang="fr-FR" sz="2000" u="sng" noProof="0" dirty="0">
                <a:latin typeface="Roboto" panose="02000000000000000000" pitchFamily="2" charset="0"/>
                <a:ea typeface="Roboto" panose="02000000000000000000" pitchFamily="2" charset="0"/>
              </a:rPr>
              <a:t>Les exigences basées sur les résultats se concentrent sur ce que le projet doit accomplir, </a:t>
            </a:r>
            <a:r>
              <a:rPr lang="fr-FR" sz="2000" noProof="0" dirty="0">
                <a:latin typeface="Roboto" panose="02000000000000000000" pitchFamily="2" charset="0"/>
                <a:ea typeface="Roboto" panose="02000000000000000000" pitchFamily="2" charset="0"/>
              </a:rPr>
              <a:t>plutôt que sur les méthodes ou les matériaux à </a:t>
            </a:r>
            <a:r>
              <a:rPr lang="fr-FR" sz="2000" noProof="0" dirty="0" err="1">
                <a:latin typeface="Roboto" panose="02000000000000000000" pitchFamily="2" charset="0"/>
                <a:ea typeface="Roboto" panose="02000000000000000000" pitchFamily="2" charset="0"/>
              </a:rPr>
              <a:t>utilisér</a:t>
            </a:r>
            <a:r>
              <a:rPr lang="fr-FR" sz="2000" noProof="0" dirty="0">
                <a:latin typeface="Roboto" panose="02000000000000000000" pitchFamily="2" charset="0"/>
                <a:ea typeface="Roboto" panose="02000000000000000000" pitchFamily="2" charset="0"/>
              </a:rPr>
              <a:t>.</a:t>
            </a:r>
          </a:p>
        </p:txBody>
      </p:sp>
      <p:sp>
        <p:nvSpPr>
          <p:cNvPr id="7" name="TextBox 6">
            <a:extLst>
              <a:ext uri="{FF2B5EF4-FFF2-40B4-BE49-F238E27FC236}">
                <a16:creationId xmlns:a16="http://schemas.microsoft.com/office/drawing/2014/main" id="{82B92229-EDB2-01B8-9B04-5EEB27F66237}"/>
              </a:ext>
            </a:extLst>
          </p:cNvPr>
          <p:cNvSpPr txBox="1"/>
          <p:nvPr/>
        </p:nvSpPr>
        <p:spPr>
          <a:xfrm>
            <a:off x="596900" y="5282767"/>
            <a:ext cx="10914808" cy="707886"/>
          </a:xfrm>
          <a:prstGeom prst="rect">
            <a:avLst/>
          </a:prstGeom>
          <a:noFill/>
        </p:spPr>
        <p:txBody>
          <a:bodyPr wrap="square">
            <a:spAutoFit/>
          </a:bodyPr>
          <a:lstStyle/>
          <a:p>
            <a:pPr marL="0" lvl="1">
              <a:buClr>
                <a:schemeClr val="accent1"/>
              </a:buClr>
              <a:buSzPct val="65000"/>
              <a:defRPr/>
            </a:pPr>
            <a:r>
              <a:rPr lang="fr-FR" sz="2000" noProof="0" dirty="0">
                <a:latin typeface="Roboto" panose="02000000000000000000" pitchFamily="2" charset="0"/>
                <a:ea typeface="Roboto" panose="02000000000000000000" pitchFamily="2" charset="0"/>
              </a:rPr>
              <a:t>Les spécifications fondées sur les résultats laissent au concessionnaire la liberté de déterminer comment fournir les services attendus…</a:t>
            </a:r>
          </a:p>
        </p:txBody>
      </p:sp>
    </p:spTree>
    <p:extLst>
      <p:ext uri="{BB962C8B-B14F-4D97-AF65-F5344CB8AC3E}">
        <p14:creationId xmlns:p14="http://schemas.microsoft.com/office/powerpoint/2010/main" val="17202400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900" y="130175"/>
            <a:ext cx="9648700" cy="775361"/>
          </a:xfrm>
        </p:spPr>
        <p:txBody>
          <a:bodyPr/>
          <a:lstStyle/>
          <a:p>
            <a:pPr>
              <a:lnSpc>
                <a:spcPct val="100000"/>
              </a:lnSpc>
            </a:pPr>
            <a:r>
              <a:rPr lang="fr-FR" sz="2400" noProof="0" dirty="0">
                <a:latin typeface="+mn-lt"/>
              </a:rPr>
              <a:t>Les spécifications basées sur les entrants ne peuvent pas être totalement évitées</a:t>
            </a:r>
            <a:endParaRPr lang="fr-FR" noProof="0" dirty="0"/>
          </a:p>
        </p:txBody>
      </p:sp>
      <p:sp>
        <p:nvSpPr>
          <p:cNvPr id="3" name="TextBox 2">
            <a:extLst>
              <a:ext uri="{FF2B5EF4-FFF2-40B4-BE49-F238E27FC236}">
                <a16:creationId xmlns:a16="http://schemas.microsoft.com/office/drawing/2014/main" id="{D9322A8D-376A-DB78-725F-F0D6B6466588}"/>
              </a:ext>
            </a:extLst>
          </p:cNvPr>
          <p:cNvSpPr txBox="1"/>
          <p:nvPr/>
        </p:nvSpPr>
        <p:spPr>
          <a:xfrm>
            <a:off x="596900" y="1250832"/>
            <a:ext cx="10670539" cy="1015663"/>
          </a:xfrm>
          <a:prstGeom prst="rect">
            <a:avLst/>
          </a:prstGeom>
          <a:noFill/>
        </p:spPr>
        <p:txBody>
          <a:bodyPr wrap="square" rtlCol="0">
            <a:spAutoFit/>
          </a:bodyPr>
          <a:lstStyle/>
          <a:p>
            <a:pPr marL="0" lvl="1">
              <a:buClr>
                <a:schemeClr val="accent1"/>
              </a:buClr>
              <a:buSzPct val="65000"/>
              <a:defRPr/>
            </a:pPr>
            <a:r>
              <a:rPr lang="fr-FR" sz="2000" noProof="0" dirty="0"/>
              <a:t>Les spécifications de performance basées sur les résultats sont difficiles à élaborer. En réalité, les organismes publics utilisent souvent une combinaison d’exigences prescriptives et d’exigences de service post-construction fondées sur les résultats, par exemple:</a:t>
            </a:r>
            <a:endParaRPr lang="fr-FR" sz="2000" noProof="0" dirty="0">
              <a:highlight>
                <a:srgbClr val="FFFF00"/>
              </a:highlight>
            </a:endParaRPr>
          </a:p>
        </p:txBody>
      </p:sp>
      <p:pic>
        <p:nvPicPr>
          <p:cNvPr id="6" name="Graphic 5" descr="Gyrotheodolite with solid fill">
            <a:extLst>
              <a:ext uri="{FF2B5EF4-FFF2-40B4-BE49-F238E27FC236}">
                <a16:creationId xmlns:a16="http://schemas.microsoft.com/office/drawing/2014/main" id="{A426A18A-16DE-412D-6BE5-BA5ADDFAA48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04629" y="2611791"/>
            <a:ext cx="914400" cy="914400"/>
          </a:xfrm>
          <a:prstGeom prst="rect">
            <a:avLst/>
          </a:prstGeom>
        </p:spPr>
      </p:pic>
      <p:pic>
        <p:nvPicPr>
          <p:cNvPr id="8" name="Graphic 7" descr="Jail with solid fill">
            <a:extLst>
              <a:ext uri="{FF2B5EF4-FFF2-40B4-BE49-F238E27FC236}">
                <a16:creationId xmlns:a16="http://schemas.microsoft.com/office/drawing/2014/main" id="{710E7C68-9E54-82E5-4691-E38C3CF5325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79490" y="2645420"/>
            <a:ext cx="914400" cy="914400"/>
          </a:xfrm>
          <a:prstGeom prst="rect">
            <a:avLst/>
          </a:prstGeom>
        </p:spPr>
      </p:pic>
      <p:sp>
        <p:nvSpPr>
          <p:cNvPr id="9" name="TextBox 8">
            <a:extLst>
              <a:ext uri="{FF2B5EF4-FFF2-40B4-BE49-F238E27FC236}">
                <a16:creationId xmlns:a16="http://schemas.microsoft.com/office/drawing/2014/main" id="{226240C0-6564-A5E7-8531-0B717C1AE284}"/>
              </a:ext>
            </a:extLst>
          </p:cNvPr>
          <p:cNvSpPr txBox="1"/>
          <p:nvPr/>
        </p:nvSpPr>
        <p:spPr>
          <a:xfrm>
            <a:off x="1839786" y="2540649"/>
            <a:ext cx="2945574" cy="1015663"/>
          </a:xfrm>
          <a:prstGeom prst="rect">
            <a:avLst/>
          </a:prstGeom>
          <a:noFill/>
        </p:spPr>
        <p:txBody>
          <a:bodyPr wrap="square" rtlCol="0">
            <a:spAutoFit/>
          </a:bodyPr>
          <a:lstStyle/>
          <a:p>
            <a:r>
              <a:rPr lang="fr-FR" sz="2000" noProof="0" dirty="0"/>
              <a:t>Exigences prescriptives liées à la sécurité des tunnels</a:t>
            </a:r>
          </a:p>
        </p:txBody>
      </p:sp>
      <p:sp>
        <p:nvSpPr>
          <p:cNvPr id="10" name="TextBox 9">
            <a:extLst>
              <a:ext uri="{FF2B5EF4-FFF2-40B4-BE49-F238E27FC236}">
                <a16:creationId xmlns:a16="http://schemas.microsoft.com/office/drawing/2014/main" id="{C120C2EE-9EDF-8FB8-EE40-2AE9B66D686F}"/>
              </a:ext>
            </a:extLst>
          </p:cNvPr>
          <p:cNvSpPr txBox="1"/>
          <p:nvPr/>
        </p:nvSpPr>
        <p:spPr>
          <a:xfrm>
            <a:off x="7281628" y="2545946"/>
            <a:ext cx="2817412" cy="1015663"/>
          </a:xfrm>
          <a:prstGeom prst="rect">
            <a:avLst/>
          </a:prstGeom>
          <a:noFill/>
        </p:spPr>
        <p:txBody>
          <a:bodyPr wrap="square" rtlCol="0">
            <a:spAutoFit/>
          </a:bodyPr>
          <a:lstStyle/>
          <a:p>
            <a:r>
              <a:rPr lang="fr-FR" sz="2000" noProof="0" dirty="0"/>
              <a:t>Exigences prescriptives sur le ratio détenus/gardiens</a:t>
            </a:r>
          </a:p>
        </p:txBody>
      </p:sp>
      <p:sp>
        <p:nvSpPr>
          <p:cNvPr id="11" name="TextBox 10">
            <a:extLst>
              <a:ext uri="{FF2B5EF4-FFF2-40B4-BE49-F238E27FC236}">
                <a16:creationId xmlns:a16="http://schemas.microsoft.com/office/drawing/2014/main" id="{3F2949FF-5A07-1B48-0B80-A85DF70F55F2}"/>
              </a:ext>
            </a:extLst>
          </p:cNvPr>
          <p:cNvSpPr txBox="1"/>
          <p:nvPr/>
        </p:nvSpPr>
        <p:spPr>
          <a:xfrm>
            <a:off x="596900" y="4212580"/>
            <a:ext cx="7435751" cy="400110"/>
          </a:xfrm>
          <a:prstGeom prst="rect">
            <a:avLst/>
          </a:prstGeom>
          <a:noFill/>
        </p:spPr>
        <p:txBody>
          <a:bodyPr wrap="square" rtlCol="0">
            <a:spAutoFit/>
          </a:bodyPr>
          <a:lstStyle/>
          <a:p>
            <a:r>
              <a:rPr lang="fr-FR" sz="2000" noProof="0" dirty="0"/>
              <a:t>Les prescriptions de construction ne sont pas superflues car…</a:t>
            </a:r>
          </a:p>
        </p:txBody>
      </p:sp>
      <p:sp>
        <p:nvSpPr>
          <p:cNvPr id="12" name="TextBox 11">
            <a:extLst>
              <a:ext uri="{FF2B5EF4-FFF2-40B4-BE49-F238E27FC236}">
                <a16:creationId xmlns:a16="http://schemas.microsoft.com/office/drawing/2014/main" id="{547240E8-1A05-E329-3EFB-0D3BF1B79BF8}"/>
              </a:ext>
            </a:extLst>
          </p:cNvPr>
          <p:cNvSpPr txBox="1"/>
          <p:nvPr/>
        </p:nvSpPr>
        <p:spPr>
          <a:xfrm>
            <a:off x="596900" y="4842498"/>
            <a:ext cx="10670539" cy="1323439"/>
          </a:xfrm>
          <a:prstGeom prst="rect">
            <a:avLst/>
          </a:prstGeom>
          <a:noFill/>
        </p:spPr>
        <p:txBody>
          <a:bodyPr wrap="square" rtlCol="0">
            <a:spAutoFit/>
          </a:bodyPr>
          <a:lstStyle/>
          <a:p>
            <a:pPr marL="800100" lvl="2" indent="-342900">
              <a:buClr>
                <a:schemeClr val="accent1"/>
              </a:buClr>
              <a:buSzPct val="100000"/>
              <a:buFont typeface="Courier New" panose="02070309020205020404" pitchFamily="49" charset="0"/>
              <a:buChar char="o"/>
              <a:defRPr/>
            </a:pPr>
            <a:r>
              <a:rPr lang="fr-FR" sz="2000" noProof="0" dirty="0"/>
              <a:t>Les processus environnementaux et les demandes des parties prenantes du projet entraînent souvent des exigences spécifiques qui doivent être intégrées.</a:t>
            </a:r>
          </a:p>
          <a:p>
            <a:pPr marL="800100" lvl="2" indent="-342900">
              <a:buClr>
                <a:schemeClr val="accent1"/>
              </a:buClr>
              <a:buSzPct val="100000"/>
              <a:buFont typeface="Courier New" panose="02070309020205020404" pitchFamily="49" charset="0"/>
              <a:buChar char="o"/>
              <a:defRPr/>
            </a:pPr>
            <a:r>
              <a:rPr lang="fr-FR" sz="2000" noProof="0" dirty="0"/>
              <a:t>La durée de vie attendue de certains composants — par exemple les ouvrages de génie civil — dépasse largement la durée du contrat.</a:t>
            </a:r>
          </a:p>
        </p:txBody>
      </p:sp>
    </p:spTree>
    <p:extLst>
      <p:ext uri="{BB962C8B-B14F-4D97-AF65-F5344CB8AC3E}">
        <p14:creationId xmlns:p14="http://schemas.microsoft.com/office/powerpoint/2010/main" val="7543741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sz="2400" noProof="0" dirty="0">
                <a:latin typeface="+mn-lt"/>
              </a:rPr>
              <a:t>Pièges courants lors de l’élaboration d’exigences de performance</a:t>
            </a:r>
            <a:endParaRPr lang="fr-FR" noProof="0" dirty="0"/>
          </a:p>
        </p:txBody>
      </p:sp>
      <p:sp>
        <p:nvSpPr>
          <p:cNvPr id="4" name="TextBox 3">
            <a:extLst>
              <a:ext uri="{FF2B5EF4-FFF2-40B4-BE49-F238E27FC236}">
                <a16:creationId xmlns:a16="http://schemas.microsoft.com/office/drawing/2014/main" id="{4A0D56FF-6C85-1FE5-0D3A-4DB50081D0C6}"/>
              </a:ext>
            </a:extLst>
          </p:cNvPr>
          <p:cNvSpPr txBox="1"/>
          <p:nvPr/>
        </p:nvSpPr>
        <p:spPr>
          <a:xfrm>
            <a:off x="1927988" y="1424244"/>
            <a:ext cx="9204512" cy="3477875"/>
          </a:xfrm>
          <a:prstGeom prst="rect">
            <a:avLst/>
          </a:prstGeom>
          <a:noFill/>
        </p:spPr>
        <p:txBody>
          <a:bodyPr wrap="square">
            <a:spAutoFit/>
          </a:bodyPr>
          <a:lstStyle/>
          <a:p>
            <a:r>
              <a:rPr lang="fr-FR" sz="2000" noProof="0" dirty="0">
                <a:latin typeface="Roboto" panose="02000000000000000000" pitchFamily="2" charset="0"/>
                <a:ea typeface="Roboto" panose="02000000000000000000" pitchFamily="2" charset="0"/>
              </a:rPr>
              <a:t>Produire des milliers de pages d’exigences prescriptives : cela limite toute créativité et devient impossible à suivre.</a:t>
            </a:r>
          </a:p>
          <a:p>
            <a:endParaRPr lang="fr-FR" sz="2000" noProof="0" dirty="0">
              <a:latin typeface="Roboto" panose="02000000000000000000" pitchFamily="2" charset="0"/>
              <a:ea typeface="Roboto" panose="02000000000000000000" pitchFamily="2" charset="0"/>
            </a:endParaRPr>
          </a:p>
          <a:p>
            <a:endParaRPr lang="fr-FR" sz="2000" noProof="0" dirty="0">
              <a:latin typeface="Roboto" panose="02000000000000000000" pitchFamily="2" charset="0"/>
              <a:ea typeface="Roboto" panose="02000000000000000000" pitchFamily="2" charset="0"/>
            </a:endParaRPr>
          </a:p>
          <a:p>
            <a:r>
              <a:rPr lang="fr-FR" sz="2000" noProof="0" dirty="0">
                <a:latin typeface="Roboto" panose="02000000000000000000" pitchFamily="2" charset="0"/>
                <a:ea typeface="Roboto" panose="02000000000000000000" pitchFamily="2" charset="0"/>
              </a:rPr>
              <a:t>Être trop ambitieux dans la définition des exigences, ce qui conduit à des</a:t>
            </a:r>
          </a:p>
          <a:p>
            <a:r>
              <a:rPr lang="fr-FR" sz="2000" noProof="0" dirty="0">
                <a:latin typeface="Roboto" panose="02000000000000000000" pitchFamily="2" charset="0"/>
                <a:ea typeface="Roboto" panose="02000000000000000000" pitchFamily="2" charset="0"/>
              </a:rPr>
              <a:t>« routes surdimensionnées » ou des « prisons cinq étoiles », avec un coût très élevé.</a:t>
            </a:r>
          </a:p>
          <a:p>
            <a:endParaRPr lang="fr-FR" sz="2000" noProof="0" dirty="0">
              <a:latin typeface="Roboto" panose="02000000000000000000" pitchFamily="2" charset="0"/>
              <a:ea typeface="Roboto" panose="02000000000000000000" pitchFamily="2" charset="0"/>
            </a:endParaRPr>
          </a:p>
          <a:p>
            <a:r>
              <a:rPr lang="fr-FR" sz="2000" noProof="0" dirty="0">
                <a:latin typeface="Roboto" panose="02000000000000000000" pitchFamily="2" charset="0"/>
                <a:ea typeface="Roboto" panose="02000000000000000000" pitchFamily="2" charset="0"/>
              </a:rPr>
              <a:t>Utiliser des exigences standard, insuffisamment adaptées aux spécificités du projet et ne reflétant pas les objectifs de l’autorité contractante et de la communauté.</a:t>
            </a:r>
          </a:p>
        </p:txBody>
      </p:sp>
      <p:pic>
        <p:nvPicPr>
          <p:cNvPr id="5" name="Graphic 4" descr="Badge Cross with solid fill">
            <a:extLst>
              <a:ext uri="{FF2B5EF4-FFF2-40B4-BE49-F238E27FC236}">
                <a16:creationId xmlns:a16="http://schemas.microsoft.com/office/drawing/2014/main" id="{AD6B3737-0789-1DB6-8533-27307C08302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6388" y="1304721"/>
            <a:ext cx="914400" cy="914400"/>
          </a:xfrm>
          <a:prstGeom prst="rect">
            <a:avLst/>
          </a:prstGeom>
        </p:spPr>
      </p:pic>
      <p:pic>
        <p:nvPicPr>
          <p:cNvPr id="6" name="Graphic 5" descr="Badge Cross with solid fill">
            <a:extLst>
              <a:ext uri="{FF2B5EF4-FFF2-40B4-BE49-F238E27FC236}">
                <a16:creationId xmlns:a16="http://schemas.microsoft.com/office/drawing/2014/main" id="{8EA0EFD1-32F9-AE91-D021-952E52C8775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6388" y="3874458"/>
            <a:ext cx="914400" cy="914400"/>
          </a:xfrm>
          <a:prstGeom prst="rect">
            <a:avLst/>
          </a:prstGeom>
        </p:spPr>
      </p:pic>
      <p:pic>
        <p:nvPicPr>
          <p:cNvPr id="7" name="Graphic 6" descr="Badge Cross with solid fill">
            <a:extLst>
              <a:ext uri="{FF2B5EF4-FFF2-40B4-BE49-F238E27FC236}">
                <a16:creationId xmlns:a16="http://schemas.microsoft.com/office/drawing/2014/main" id="{5AFBF803-389F-16C6-CFBE-C1E900B7347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6388" y="2582605"/>
            <a:ext cx="914400" cy="914400"/>
          </a:xfrm>
          <a:prstGeom prst="rect">
            <a:avLst/>
          </a:prstGeom>
        </p:spPr>
      </p:pic>
    </p:spTree>
    <p:extLst>
      <p:ext uri="{BB962C8B-B14F-4D97-AF65-F5344CB8AC3E}">
        <p14:creationId xmlns:p14="http://schemas.microsoft.com/office/powerpoint/2010/main" val="1209262772"/>
      </p:ext>
    </p:extLst>
  </p:cSld>
  <p:clrMapOvr>
    <a:masterClrMapping/>
  </p:clrMapOvr>
</p:sld>
</file>

<file path=ppt/theme/theme1.xml><?xml version="1.0" encoding="utf-8"?>
<a:theme xmlns:a="http://schemas.openxmlformats.org/drawingml/2006/main" name="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2.xml><?xml version="1.0" encoding="utf-8"?>
<a:theme xmlns:a="http://schemas.openxmlformats.org/drawingml/2006/main" name="ThemeGCA_new_withnumbers">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_withnumbers" id="{44E60402-500D-4F8D-AD78-02278EEF065C}" vid="{6E93A8AD-EC7D-4A22-8233-A5B806957825}"/>
    </a:ext>
  </a:extLst>
</a:theme>
</file>

<file path=ppt/theme/theme3.xml><?xml version="1.0" encoding="utf-8"?>
<a:theme xmlns:a="http://schemas.openxmlformats.org/drawingml/2006/main" name="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marL="342900" indent="-342900" algn="l">
          <a:buClr>
            <a:schemeClr val="accent1"/>
          </a:buClr>
          <a:buSzPct val="65000"/>
          <a:buFont typeface="Wingdings" panose="05000000000000000000" pitchFamily="2" charset="2"/>
          <a:buChar char="n"/>
          <a:defRPr dirty="0"/>
        </a:defPPr>
      </a:lstStyle>
    </a:txDef>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4.xml><?xml version="1.0" encoding="utf-8"?>
<a:theme xmlns:a="http://schemas.openxmlformats.org/drawingml/2006/main" name="1_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5.xml><?xml version="1.0" encoding="utf-8"?>
<a:theme xmlns:a="http://schemas.openxmlformats.org/drawingml/2006/main" name="2_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6.xml><?xml version="1.0" encoding="utf-8"?>
<a:theme xmlns:a="http://schemas.openxmlformats.org/drawingml/2006/main" name="3_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183C2F4E881084AAC4EC5957F7085E9" ma:contentTypeVersion="19" ma:contentTypeDescription="Create a new document." ma:contentTypeScope="" ma:versionID="448af0ffc82282838930d2158b64d032">
  <xsd:schema xmlns:xsd="http://www.w3.org/2001/XMLSchema" xmlns:xs="http://www.w3.org/2001/XMLSchema" xmlns:p="http://schemas.microsoft.com/office/2006/metadata/properties" xmlns:ns2="b42c7f96-0f7e-49c0-b65b-ade9c04097cc" xmlns:ns3="8f0f3a4f-4b99-4597-aac2-29a0a3a93172" targetNamespace="http://schemas.microsoft.com/office/2006/metadata/properties" ma:root="true" ma:fieldsID="7ecf9b2af956419620d81e53d65d77fe" ns2:_="" ns3:_="">
    <xsd:import namespace="b42c7f96-0f7e-49c0-b65b-ade9c04097cc"/>
    <xsd:import namespace="8f0f3a4f-4b99-4597-aac2-29a0a3a9317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2c7f96-0f7e-49c0-b65b-ade9c04097c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fa8fe839-c01e-4c27-8916-61a48d4ace03"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f0f3a4f-4b99-4597-aac2-29a0a3a9317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5918558a-f882-4e7f-878d-b103898a7e46}" ma:internalName="TaxCatchAll" ma:showField="CatchAllData" ma:web="8f0f3a4f-4b99-4597-aac2-29a0a3a9317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f0f3a4f-4b99-4597-aac2-29a0a3a93172" xsi:nil="true"/>
    <lcf76f155ced4ddcb4097134ff3c332f xmlns="b42c7f96-0f7e-49c0-b65b-ade9c04097cc">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4CE71D8-5226-45C5-B6A4-CD153C0AB96A}">
  <ds:schemaRefs>
    <ds:schemaRef ds:uri="http://schemas.microsoft.com/sharepoint/v3/contenttype/forms"/>
  </ds:schemaRefs>
</ds:datastoreItem>
</file>

<file path=customXml/itemProps2.xml><?xml version="1.0" encoding="utf-8"?>
<ds:datastoreItem xmlns:ds="http://schemas.openxmlformats.org/officeDocument/2006/customXml" ds:itemID="{4D243A60-E394-4F98-828B-494D75A853D5}"/>
</file>

<file path=customXml/itemProps3.xml><?xml version="1.0" encoding="utf-8"?>
<ds:datastoreItem xmlns:ds="http://schemas.openxmlformats.org/officeDocument/2006/customXml" ds:itemID="{02EC0206-CB0E-44F8-85D5-9EAAFB69A82C}">
  <ds:schemaRefs>
    <ds:schemaRef ds:uri="http://www.w3.org/XML/1998/namespace"/>
    <ds:schemaRef ds:uri="e722d3c4-5633-40de-9150-dbf9b67024c0"/>
    <ds:schemaRef ds:uri="http://schemas.openxmlformats.org/package/2006/metadata/core-properties"/>
    <ds:schemaRef ds:uri="http://schemas.microsoft.com/office/2006/documentManagement/types"/>
    <ds:schemaRef ds:uri="http://purl.org/dc/dcmitype/"/>
    <ds:schemaRef ds:uri="http://schemas.microsoft.com/office/2006/metadata/properties"/>
    <ds:schemaRef ds:uri="a8f515e1-b07c-45d7-8c90-46c31aadc490"/>
    <ds:schemaRef ds:uri="http://purl.org/dc/elements/1.1/"/>
    <ds:schemaRef ds:uri="http://schemas.microsoft.com/office/infopath/2007/PartnerControls"/>
    <ds:schemaRef ds:uri="634f6363-33fa-4000-b1ac-1264cbd07e00"/>
    <ds:schemaRef ds:uri="http://purl.org/dc/terms/"/>
    <ds:schemaRef ds:uri="8f0f3a4f-4b99-4597-aac2-29a0a3a93172"/>
    <ds:schemaRef ds:uri="b42c7f96-0f7e-49c0-b65b-ade9c04097cc"/>
  </ds:schemaRefs>
</ds:datastoreItem>
</file>

<file path=docProps/app.xml><?xml version="1.0" encoding="utf-8"?>
<Properties xmlns="http://schemas.openxmlformats.org/officeDocument/2006/extended-properties" xmlns:vt="http://schemas.openxmlformats.org/officeDocument/2006/docPropsVTypes">
  <Template>ThemeGCA_new</Template>
  <TotalTime>0</TotalTime>
  <Words>4754</Words>
  <Application>Microsoft Office PowerPoint</Application>
  <PresentationFormat>Widescreen</PresentationFormat>
  <Paragraphs>402</Paragraphs>
  <Slides>40</Slides>
  <Notes>38</Notes>
  <HiddenSlides>0</HiddenSlides>
  <MMClips>0</MMClips>
  <ScaleCrop>false</ScaleCrop>
  <HeadingPairs>
    <vt:vector size="6" baseType="variant">
      <vt:variant>
        <vt:lpstr>Fonts Used</vt:lpstr>
      </vt:variant>
      <vt:variant>
        <vt:i4>8</vt:i4>
      </vt:variant>
      <vt:variant>
        <vt:lpstr>Theme</vt:lpstr>
      </vt:variant>
      <vt:variant>
        <vt:i4>6</vt:i4>
      </vt:variant>
      <vt:variant>
        <vt:lpstr>Slide Titles</vt:lpstr>
      </vt:variant>
      <vt:variant>
        <vt:i4>40</vt:i4>
      </vt:variant>
    </vt:vector>
  </HeadingPairs>
  <TitlesOfParts>
    <vt:vector size="54" baseType="lpstr">
      <vt:lpstr>Aptos</vt:lpstr>
      <vt:lpstr>Arial</vt:lpstr>
      <vt:lpstr>Bookman Old Style</vt:lpstr>
      <vt:lpstr>Calibri</vt:lpstr>
      <vt:lpstr>Courier New</vt:lpstr>
      <vt:lpstr>Roboto</vt:lpstr>
      <vt:lpstr>Wingdings</vt:lpstr>
      <vt:lpstr>Zapf Dingbats</vt:lpstr>
      <vt:lpstr>ThemeGCA_new</vt:lpstr>
      <vt:lpstr>ThemeGCA_new_withnumbers</vt:lpstr>
      <vt:lpstr>ThemeGCA_new</vt:lpstr>
      <vt:lpstr>1_ThemeGCA_new</vt:lpstr>
      <vt:lpstr>2_ThemeGCA_new</vt:lpstr>
      <vt:lpstr>3_ThemeGCA_new</vt:lpstr>
      <vt:lpstr>Masterclass sur les Partenariats Public-Privé pour la résilience des infrastructures face au changement climatique</vt:lpstr>
      <vt:lpstr>Module 5:  Boîte à outils pour intégrer la résilience climatique dans les projets d’infrastructures en PPP  b) Phase de gestion du contrat</vt:lpstr>
      <vt:lpstr>Phase de gestion du contrat : Points d’intervention pour la résilience au changement  climatique</vt:lpstr>
      <vt:lpstr>Plan du Module    </vt:lpstr>
      <vt:lpstr>Plan du Module</vt:lpstr>
      <vt:lpstr>Le mécanisme de performance est le moteur du contrat PPP</vt:lpstr>
      <vt:lpstr>Exigences de performance des PPP</vt:lpstr>
      <vt:lpstr>Les spécifications basées sur les entrants ne peuvent pas être totalement évitées</vt:lpstr>
      <vt:lpstr>Pièges courants lors de l’élaboration d’exigences de performance</vt:lpstr>
      <vt:lpstr>Intégrer la résilience au changement climatique dans les exigences de performance</vt:lpstr>
      <vt:lpstr>Système de suivi PPP</vt:lpstr>
      <vt:lpstr>La vérification et l’application demeurent essentielles…</vt:lpstr>
      <vt:lpstr>Pièges courants dans l’élaboration d’un système de suivi</vt:lpstr>
      <vt:lpstr>Intégrer la résilience au changement climatique dans le système de suivi</vt:lpstr>
      <vt:lpstr>Mécanisme de paiement des PPP</vt:lpstr>
      <vt:lpstr>Le mécanisme de paiement n’est pas le seul levier d’incitation</vt:lpstr>
      <vt:lpstr>Le fameux principe «chatouiller – faire mal – éliminer»</vt:lpstr>
      <vt:lpstr>Pièges courants concernant le mécanisme de paiement</vt:lpstr>
      <vt:lpstr>Appliquer la résilience via le mécanisme de paiement PPP</vt:lpstr>
      <vt:lpstr>Plan du Module</vt:lpstr>
      <vt:lpstr>Contrat de PPP</vt:lpstr>
      <vt:lpstr>Structuration des contrats PPP</vt:lpstr>
      <vt:lpstr>Un contrat PPP bien structuré est clair, complet et apporte de la sécurité juridique</vt:lpstr>
      <vt:lpstr>Exemple de structure d’un contrat PPP</vt:lpstr>
      <vt:lpstr>Contenu minimal d’un contrat PPP</vt:lpstr>
      <vt:lpstr>Modifications du contrat PPP – Changements automatiques</vt:lpstr>
      <vt:lpstr>Modification du contrat PPP – Procédure de changement</vt:lpstr>
      <vt:lpstr>La résilience au changement climatique peut nécessiter une procédure de modification simplifiée</vt:lpstr>
      <vt:lpstr>Le contrat PPP reflète l’allocation des risques</vt:lpstr>
      <vt:lpstr>La notion d’événements imprévus</vt:lpstr>
      <vt:lpstr>Approche à trois niveaux pour les événements imprévus</vt:lpstr>
      <vt:lpstr>Force Majeure</vt:lpstr>
      <vt:lpstr>La force majeure dans le contrat PPP</vt:lpstr>
      <vt:lpstr>Risque climatique et force majeure</vt:lpstr>
      <vt:lpstr>Guide pour définir la force majeure à l’ère du risque climatique (1/2)</vt:lpstr>
      <vt:lpstr>Guide pour définir la force majeure à l’ère du risque climatique (2/2)</vt:lpstr>
      <vt:lpstr>Assurance et non-assurabilité dans le contrat PPP</vt:lpstr>
      <vt:lpstr>Exigences de rétrocession</vt:lpstr>
      <vt:lpstr>Récapitulatif : Résilience climatique dans la phase de gestion du contrat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Danilo Cançado</dc:creator>
  <cp:lastModifiedBy>Aikaterina Myserli</cp:lastModifiedBy>
  <cp:revision>54</cp:revision>
  <cp:lastPrinted>2024-11-22T13:25:05Z</cp:lastPrinted>
  <dcterms:created xsi:type="dcterms:W3CDTF">2021-10-20T17:04:23Z</dcterms:created>
  <dcterms:modified xsi:type="dcterms:W3CDTF">2026-05-18T10:04:41Z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0x0101002183C2F4E881084AAC4EC5957F7085E9</vt:lpwstr>
  </property>
  <property fmtid="{D5CDD505-2E9C-101B-9397-08002B2CF9AE}" pid="3" name="MediaServiceImageTags">
    <vt:lpwstr/>
  </property>
</Properties>
</file>